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7" r:id="rId5"/>
    <p:sldMasterId id="2147483691" r:id="rId6"/>
    <p:sldMasterId id="2147483705" r:id="rId7"/>
    <p:sldMasterId id="2147483862" r:id="rId8"/>
    <p:sldMasterId id="2147484442" r:id="rId9"/>
    <p:sldMasterId id="2147484454" r:id="rId10"/>
  </p:sldMasterIdLst>
  <p:notesMasterIdLst>
    <p:notesMasterId r:id="rId53"/>
  </p:notesMasterIdLst>
  <p:handoutMasterIdLst>
    <p:handoutMasterId r:id="rId54"/>
  </p:handoutMasterIdLst>
  <p:sldIdLst>
    <p:sldId id="336" r:id="rId11"/>
    <p:sldId id="304" r:id="rId12"/>
    <p:sldId id="256" r:id="rId13"/>
    <p:sldId id="332" r:id="rId14"/>
    <p:sldId id="333" r:id="rId15"/>
    <p:sldId id="292" r:id="rId16"/>
    <p:sldId id="324" r:id="rId17"/>
    <p:sldId id="278" r:id="rId18"/>
    <p:sldId id="318" r:id="rId19"/>
    <p:sldId id="277" r:id="rId20"/>
    <p:sldId id="310" r:id="rId21"/>
    <p:sldId id="308" r:id="rId22"/>
    <p:sldId id="299" r:id="rId23"/>
    <p:sldId id="330" r:id="rId24"/>
    <p:sldId id="300" r:id="rId25"/>
    <p:sldId id="301" r:id="rId26"/>
    <p:sldId id="302" r:id="rId27"/>
    <p:sldId id="307" r:id="rId28"/>
    <p:sldId id="311" r:id="rId29"/>
    <p:sldId id="331" r:id="rId30"/>
    <p:sldId id="303" r:id="rId31"/>
    <p:sldId id="295" r:id="rId32"/>
    <p:sldId id="280" r:id="rId33"/>
    <p:sldId id="279" r:id="rId34"/>
    <p:sldId id="296" r:id="rId35"/>
    <p:sldId id="320" r:id="rId36"/>
    <p:sldId id="297" r:id="rId37"/>
    <p:sldId id="313" r:id="rId38"/>
    <p:sldId id="314" r:id="rId39"/>
    <p:sldId id="326" r:id="rId40"/>
    <p:sldId id="312" r:id="rId41"/>
    <p:sldId id="337" r:id="rId42"/>
    <p:sldId id="286" r:id="rId43"/>
    <p:sldId id="288" r:id="rId44"/>
    <p:sldId id="305" r:id="rId45"/>
    <p:sldId id="321" r:id="rId46"/>
    <p:sldId id="322" r:id="rId47"/>
    <p:sldId id="323" r:id="rId48"/>
    <p:sldId id="316" r:id="rId49"/>
    <p:sldId id="325" r:id="rId50"/>
    <p:sldId id="334" r:id="rId51"/>
    <p:sldId id="335"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6600"/>
    <a:srgbClr val="FF0000"/>
    <a:srgbClr val="E8FD23"/>
    <a:srgbClr val="FAFEE6"/>
    <a:srgbClr val="663300"/>
    <a:srgbClr val="000066"/>
    <a:srgbClr val="4D4D4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897" autoAdjust="0"/>
    <p:restoredTop sz="94660"/>
  </p:normalViewPr>
  <p:slideViewPr>
    <p:cSldViewPr>
      <p:cViewPr varScale="1">
        <p:scale>
          <a:sx n="128" d="100"/>
          <a:sy n="128" d="100"/>
        </p:scale>
        <p:origin x="161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617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617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617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CD6415D-8346-4B24-9B36-4998B1FF0C03}" type="slidenum">
              <a:rPr lang="en-US"/>
              <a:pPr>
                <a:defRPr/>
              </a:pPr>
              <a:t>‹#›</a:t>
            </a:fld>
            <a:endParaRPr lang="en-US"/>
          </a:p>
        </p:txBody>
      </p:sp>
    </p:spTree>
    <p:extLst>
      <p:ext uri="{BB962C8B-B14F-4D97-AF65-F5344CB8AC3E}">
        <p14:creationId xmlns:p14="http://schemas.microsoft.com/office/powerpoint/2010/main" val="239991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53788-BB39-4ABA-A96E-78FFC5B7D4DE}" type="datetimeFigureOut">
              <a:rPr lang="en-US" smtClean="0"/>
              <a:pPr/>
              <a:t>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5A283-94AA-4D5D-AC60-B97F4A142DD7}" type="slidenum">
              <a:rPr lang="en-US" smtClean="0"/>
              <a:pPr/>
              <a:t>‹#›</a:t>
            </a:fld>
            <a:endParaRPr lang="en-US"/>
          </a:p>
        </p:txBody>
      </p:sp>
    </p:spTree>
    <p:extLst>
      <p:ext uri="{BB962C8B-B14F-4D97-AF65-F5344CB8AC3E}">
        <p14:creationId xmlns:p14="http://schemas.microsoft.com/office/powerpoint/2010/main" val="60806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55A283-94AA-4D5D-AC60-B97F4A142DD7}" type="slidenum">
              <a:rPr lang="en-US" smtClean="0"/>
              <a:pPr/>
              <a:t>1</a:t>
            </a:fld>
            <a:endParaRPr lang="en-US"/>
          </a:p>
        </p:txBody>
      </p:sp>
    </p:spTree>
    <p:extLst>
      <p:ext uri="{BB962C8B-B14F-4D97-AF65-F5344CB8AC3E}">
        <p14:creationId xmlns:p14="http://schemas.microsoft.com/office/powerpoint/2010/main" val="385536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55A283-94AA-4D5D-AC60-B97F4A142DD7}" type="slidenum">
              <a:rPr lang="en-US" smtClean="0"/>
              <a:pPr/>
              <a:t>3</a:t>
            </a:fld>
            <a:endParaRPr lang="en-US"/>
          </a:p>
        </p:txBody>
      </p:sp>
    </p:spTree>
    <p:extLst>
      <p:ext uri="{BB962C8B-B14F-4D97-AF65-F5344CB8AC3E}">
        <p14:creationId xmlns:p14="http://schemas.microsoft.com/office/powerpoint/2010/main" val="17350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EE3FAF-25E9-4D34-BB45-72C752E14917}" type="slidenum">
              <a:rPr lang="en-US" smtClean="0"/>
              <a:pPr/>
              <a:t>36</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45844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FC7C0-DF37-43F8-B045-29BF085489BC}" type="slidenum">
              <a:rPr lang="en-US" smtClean="0"/>
              <a:pPr/>
              <a:t>37</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52789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634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35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8519262-61AD-4892-8A61-06FD8A3E5F89}"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B23DE99-489A-49DF-AFF1-7E5C4607664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404B41-7CAF-428B-94D2-C0B2F1A086B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1AB413B-C6A1-4FAB-B2FA-12F6777D9DB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704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85FA0-176A-4F38-BAEB-AC04AE66752F}"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35ECB-82BE-4B4E-B5B3-FA2AD2AEB334}" type="slidenum">
              <a:rPr lang="en-US"/>
              <a:pPr>
                <a:defRPr/>
              </a:pPr>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BE2DE5-2451-466E-ACBA-2ADBD0285C76}" type="slidenum">
              <a:rPr lang="en-US"/>
              <a:pPr>
                <a:defRPr/>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39EF0-A0AA-4E94-B250-22039026609F}" type="slidenum">
              <a:rPr lang="en-US"/>
              <a:pPr>
                <a:defRPr/>
              </a:pPr>
              <a:t>‹#›</a:t>
            </a:fld>
            <a:endParaRPr 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3988C5-93DA-405F-B6D8-2119C21F1FD9}" type="slidenum">
              <a:rPr lang="en-US"/>
              <a:pPr>
                <a:defRPr/>
              </a:pPr>
              <a:t>‹#›</a:t>
            </a:fld>
            <a:endParaRPr 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E60F77-50BE-45A8-AC51-3087D6060118}" type="slidenum">
              <a:rPr lang="en-US"/>
              <a:pPr>
                <a:defRPr/>
              </a:pPr>
              <a:t>‹#›</a:t>
            </a:fld>
            <a:endParaRPr 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3D0BF5-E444-4781-BF4D-EE9CAE558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B9608EC-5190-4CA5-8212-24539FE4EB3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3ECB22-F447-4CCD-B5FA-B6ACA20FC477}" type="slidenum">
              <a:rPr lang="en-US"/>
              <a:pPr>
                <a:defRPr/>
              </a:pPr>
              <a:t>‹#›</a:t>
            </a:fld>
            <a:endParaRPr 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D83012-F25E-47D9-A3E6-13CA153ECE41}" type="slidenum">
              <a:rPr lang="en-US"/>
              <a:pPr>
                <a:defRPr/>
              </a:pPr>
              <a:t>‹#›</a:t>
            </a:fld>
            <a:endParaRPr 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B1DE1-77AD-4A0E-972E-1FF22764E164}" type="slidenum">
              <a:rPr lang="en-US"/>
              <a:pPr>
                <a:defRPr/>
              </a:pPr>
              <a:t>‹#›</a:t>
            </a:fld>
            <a:endParaRPr 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9CF70-BFC8-4C22-B96E-F9A883A92A06}" type="slidenum">
              <a:rPr lang="en-US"/>
              <a:pPr>
                <a:defRPr/>
              </a:pPr>
              <a:t>‹#›</a:t>
            </a:fld>
            <a:endParaRPr 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6"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7"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1"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2"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3"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4"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6"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9"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0"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2"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3"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4"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5"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6"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7"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8"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9"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0"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1"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2"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3"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4"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5"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6"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7"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8"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39"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40"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41"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42"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98345"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98346"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9EBDE26C-4F0A-4F4D-9373-48C57F100DDA}" type="slidenum">
              <a:rPr lang="en-US"/>
              <a:pPr>
                <a:defRPr/>
              </a:pPr>
              <a:t>‹#›</a:t>
            </a:fld>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1528FAAE-0D34-46A1-B41E-B8BAF5E4B7BA}" type="slidenum">
              <a:rPr lang="en-US"/>
              <a:pPr>
                <a:defRPr/>
              </a:pPr>
              <a:t>‹#›</a:t>
            </a:fld>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EFB7FB77-3A73-4D26-8303-B624059B07AE}" type="slidenum">
              <a:rPr lang="en-US"/>
              <a:pPr>
                <a:defRPr/>
              </a:pPr>
              <a:t>‹#›</a:t>
            </a:fld>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E7FE176-138A-4EAA-ABAA-18D7232CE1D7}" type="slidenum">
              <a:rPr lang="en-US"/>
              <a:pPr>
                <a:defRPr/>
              </a:pPr>
              <a:t>‹#›</a:t>
            </a:fld>
            <a:endParaRPr 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F2691501-229C-488B-AD07-2B74F526BDDE}" type="slidenum">
              <a:rPr lang="en-US"/>
              <a:pPr>
                <a:defRPr/>
              </a:pPr>
              <a:t>‹#›</a:t>
            </a:fld>
            <a:endParaRPr 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22C42B7A-BB9A-44FB-95CA-F27976434003}"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15AFC35-4239-47B7-8A8E-03D86294C26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D72D95A1-A5D5-49E5-9DDD-7B182A9A804B}" type="slidenum">
              <a:rPr lang="en-US"/>
              <a:pPr>
                <a:defRPr/>
              </a:pPr>
              <a:t>‹#›</a:t>
            </a:fld>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712DDE1-6361-4C5D-BBBF-547B882B465F}" type="slidenum">
              <a:rPr lang="en-US"/>
              <a:pPr>
                <a:defRPr/>
              </a:pPr>
              <a:t>‹#›</a:t>
            </a:fld>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D013C8F-25BF-41BE-B789-912894F0877E}" type="slidenum">
              <a:rPr lang="en-US"/>
              <a:pPr>
                <a:defRPr/>
              </a:pPr>
              <a:t>‹#›</a:t>
            </a:fld>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3D22249-0D82-4694-A082-107D0B3A5CAE}" type="slidenum">
              <a:rPr lang="en-US"/>
              <a:pPr>
                <a:defRPr/>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76013F8-B889-4710-9809-994A0C0C23A4}" type="slidenum">
              <a:rPr lang="en-US"/>
              <a:pPr>
                <a:defRPr/>
              </a:pPr>
              <a:t>‹#›</a:t>
            </a:fld>
            <a:endParaRPr 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sp>
        <p:nvSpPr>
          <p:cNvPr id="17613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7613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87F180E-160E-4505-9A03-5B5009FD06BD}" type="slidenum">
              <a:rPr lang="en-US"/>
              <a:pPr>
                <a:defRPr/>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stCondLst>
                                            <p:cond delay="0"/>
                                          </p:stCondLst>
                                        </p:cTn>
                                        <p:tgtEl>
                                          <p:spTgt spid="4"/>
                                        </p:tgtEl>
                                        <p:attrNameLst>
                                          <p:attrName>ppt_x</p:attrName>
                                        </p:attrNameLst>
                                      </p:cBhvr>
                                      <p:tavLst>
                                        <p:tav tm="0">
                                          <p:val>
                                            <p:strVal val="#ppt_x"/>
                                          </p:val>
                                        </p:tav>
                                        <p:tav tm="100000">
                                          <p:val>
                                            <p:strVal val="#ppt_x"/>
                                          </p:val>
                                        </p:tav>
                                      </p:tavLst>
                                    </p:anim>
                                    <p:anim calcmode="lin" valueType="num">
                                      <p:cBhvr additive="base">
                                        <p:cTn id="8" dur="500" fill="hold">
                                          <p:stCondLst>
                                            <p:cond delay="0"/>
                                          </p:stCondLst>
                                        </p:cTn>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stCondLst>
                                            <p:cond delay="0"/>
                                          </p:stCondLst>
                                        </p:cTn>
                                        <p:tgtEl>
                                          <p:spTgt spid="10"/>
                                        </p:tgtEl>
                                        <p:attrNameLst>
                                          <p:attrName>ppt_x</p:attrName>
                                        </p:attrNameLst>
                                      </p:cBhvr>
                                      <p:tavLst>
                                        <p:tav tm="0">
                                          <p:val>
                                            <p:strVal val="0-#ppt_w/2"/>
                                          </p:val>
                                        </p:tav>
                                        <p:tav tm="100000">
                                          <p:val>
                                            <p:strVal val="#ppt_x"/>
                                          </p:val>
                                        </p:tav>
                                      </p:tavLst>
                                    </p:anim>
                                    <p:anim calcmode="lin" valueType="num">
                                      <p:cBhvr additive="base">
                                        <p:cTn id="13" dur="500" fill="hold">
                                          <p:stCondLst>
                                            <p:cond delay="0"/>
                                          </p:stCondLst>
                                        </p:cTn>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stCondLst>
                                            <p:cond delay="0"/>
                                          </p:stCondLst>
                                        </p:cTn>
                                        <p:tgtEl>
                                          <p:spTgt spid="7"/>
                                        </p:tgtEl>
                                        <p:attrNameLst>
                                          <p:attrName>ppt_x</p:attrName>
                                        </p:attrNameLst>
                                      </p:cBhvr>
                                      <p:tavLst>
                                        <p:tav tm="0">
                                          <p:val>
                                            <p:strVal val="#ppt_x"/>
                                          </p:val>
                                        </p:tav>
                                        <p:tav tm="100000">
                                          <p:val>
                                            <p:strVal val="#ppt_x"/>
                                          </p:val>
                                        </p:tav>
                                      </p:tavLst>
                                    </p:anim>
                                    <p:anim calcmode="lin" valueType="num">
                                      <p:cBhvr additive="base">
                                        <p:cTn id="18" dur="500" fill="hold">
                                          <p:stCondLst>
                                            <p:cond delay="0"/>
                                          </p:stCondLst>
                                        </p:cTn>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stCondLst>
                                            <p:cond delay="0"/>
                                          </p:stCondLst>
                                        </p:cTn>
                                        <p:tgtEl>
                                          <p:spTgt spid="13"/>
                                        </p:tgtEl>
                                        <p:attrNameLst>
                                          <p:attrName>ppt_x</p:attrName>
                                        </p:attrNameLst>
                                      </p:cBhvr>
                                      <p:tavLst>
                                        <p:tav tm="0">
                                          <p:val>
                                            <p:strVal val="1+#ppt_w/2"/>
                                          </p:val>
                                        </p:tav>
                                        <p:tav tm="100000">
                                          <p:val>
                                            <p:strVal val="#ppt_x"/>
                                          </p:val>
                                        </p:tav>
                                      </p:tavLst>
                                    </p:anim>
                                    <p:anim calcmode="lin" valueType="num">
                                      <p:cBhvr additive="base">
                                        <p:cTn id="23" dur="500" fill="hold">
                                          <p:stCondLst>
                                            <p:cond delay="0"/>
                                          </p:stCondLst>
                                        </p:cTn>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D96752-5BD4-491B-8060-066C3804D30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F06A89-032B-4979-8C2B-7C5AF357C39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4A952-91E1-4ECD-B007-5A063162396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4584E3-6DB4-435A-B56A-F2F70F3107D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5EDAB42-BE18-49E0-BD15-017B92DF307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CD8571-EC5C-4159-A420-8AFFF6194632}"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5EAB0C-207A-4E18-90DF-8D0E9EFDCFA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86B7D-3EF5-42B3-A1B9-EB7A548C2B6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C9B429-A36A-4241-8988-94F03294E671}"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3E9C95-D242-4E62-B614-0A04D7BD4D9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71A6E-4ABB-423F-BD7F-847F993782C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E9001E-A340-478D-910D-10E5663CCFDD}" type="slidenum">
              <a:rPr lang="en-US"/>
              <a:pPr>
                <a:defRPr/>
              </a:pPr>
              <a:t>‹#›</a:t>
            </a:fld>
            <a:endParaRPr lang="en-US"/>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713D6D-2F94-45A6-ADF2-93B3F5603871}" type="slidenum">
              <a:rPr lang="en-US"/>
              <a:pPr>
                <a:defRPr/>
              </a:pPr>
              <a:t>‹#›</a:t>
            </a:fld>
            <a:endParaRPr lang="en-US"/>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3C2C5-8259-4EE6-B721-D784BD2EAA04}" type="slidenum">
              <a:rPr lang="en-US"/>
              <a:pPr>
                <a:defRPr/>
              </a:pPr>
              <a:t>‹#›</a:t>
            </a:fld>
            <a:endParaRPr lang="en-US"/>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7FA5FC-9AAE-42E0-A2F2-74B3800B71B9}"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E6FE7C-E2BE-4C1A-AA4A-B468E52E182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93CA08C-C2EC-41EB-BCE4-81B1799AFBCB}" type="slidenum">
              <a:rPr lang="en-US"/>
              <a:pPr>
                <a:defRPr/>
              </a:pPr>
              <a:t>‹#›</a:t>
            </a:fld>
            <a:endParaRPr lang="en-US"/>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80251A-DA35-4CF1-87BB-F0ECC74E8E1C}" type="slidenum">
              <a:rPr lang="en-US"/>
              <a:pPr>
                <a:defRPr/>
              </a:pPr>
              <a:t>‹#›</a:t>
            </a:fld>
            <a:endParaRPr lang="en-US"/>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7894A4-C5EB-4378-BBC7-DB7EAA60818A}" type="slidenum">
              <a:rPr lang="en-US"/>
              <a:pPr>
                <a:defRPr/>
              </a:pPr>
              <a:t>‹#›</a:t>
            </a:fld>
            <a:endParaRPr lang="en-US"/>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435A-3296-4F3B-8867-D9B6F6E0DD01}" type="slidenum">
              <a:rPr lang="en-US"/>
              <a:pPr>
                <a:defRPr/>
              </a:pPr>
              <a:t>‹#›</a:t>
            </a:fld>
            <a:endParaRPr lang="en-US"/>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14EF9C-200D-4FAC-A8B7-D1B030EFF554}" type="slidenum">
              <a:rPr lang="en-US"/>
              <a:pPr>
                <a:defRPr/>
              </a:pPr>
              <a:t>‹#›</a:t>
            </a:fld>
            <a:endParaRPr 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88D3BB-8A1F-49B1-A4A5-6BC0BA49C86A}" type="slidenum">
              <a:rPr lang="en-US"/>
              <a:pPr>
                <a:defRPr/>
              </a:pPr>
              <a:t>‹#›</a:t>
            </a:fld>
            <a:endParaRPr lang="en-US"/>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E16AD3-1F25-4D79-87ED-DC345B969DD7}" type="slidenum">
              <a:rPr lang="en-US"/>
              <a:pPr>
                <a:defRPr/>
              </a:pPr>
              <a:t>‹#›</a:t>
            </a:fld>
            <a:endParaRPr lang="en-US"/>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92285FA0-176A-4F38-BAEB-AC04AE66752F}"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73835ECB-82BE-4B4E-B5B3-FA2AD2AEB334}" type="slidenum">
              <a:rPr lang="en-US" smtClean="0"/>
              <a:pPr>
                <a:defRPr/>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C7BE2DE5-2451-466E-ACBA-2ADBD0285C76}" type="slidenum">
              <a:rPr lang="en-US" smtClean="0"/>
              <a:pPr>
                <a:defRPr/>
              </a:pPr>
              <a:t>‹#›</a:t>
            </a:fld>
            <a:endParaRPr lang="en-US"/>
          </a:p>
        </p:txBody>
      </p:sp>
      <p:sp>
        <p:nvSpPr>
          <p:cNvPr id="14" name="Footer Placeholder 13"/>
          <p:cNvSpPr>
            <a:spLocks noGrp="1"/>
          </p:cNvSpPr>
          <p:nvPr>
            <p:ph type="ftr" sz="quarter" idx="12"/>
          </p:nvPr>
        </p:nvSpPr>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F29744B-F7C6-483D-8429-8DB702B2279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endParaRPr lang="en-US"/>
          </a:p>
        </p:txBody>
      </p:sp>
      <p:sp>
        <p:nvSpPr>
          <p:cNvPr id="10" name="Slide Number Placeholder 9"/>
          <p:cNvSpPr>
            <a:spLocks noGrp="1"/>
          </p:cNvSpPr>
          <p:nvPr>
            <p:ph type="sldNum" sz="quarter" idx="16"/>
          </p:nvPr>
        </p:nvSpPr>
        <p:spPr/>
        <p:txBody>
          <a:bodyPr rtlCol="0"/>
          <a:lstStyle/>
          <a:p>
            <a:pPr>
              <a:defRPr/>
            </a:pPr>
            <a:fld id="{8ED39EF0-A0AA-4E94-B250-22039026609F}" type="slidenum">
              <a:rPr lang="en-US" smtClean="0"/>
              <a:pPr>
                <a:defRPr/>
              </a:pPr>
              <a:t>‹#›</a:t>
            </a:fld>
            <a:endParaRPr lang="en-US"/>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endParaRPr lang="en-US"/>
          </a:p>
        </p:txBody>
      </p:sp>
      <p:sp>
        <p:nvSpPr>
          <p:cNvPr id="12" name="Slide Number Placeholder 11"/>
          <p:cNvSpPr>
            <a:spLocks noGrp="1"/>
          </p:cNvSpPr>
          <p:nvPr>
            <p:ph type="sldNum" sz="quarter" idx="16"/>
          </p:nvPr>
        </p:nvSpPr>
        <p:spPr/>
        <p:txBody>
          <a:bodyPr rtlCol="0"/>
          <a:lstStyle/>
          <a:p>
            <a:pPr>
              <a:defRPr/>
            </a:pPr>
            <a:fld id="{9B3988C5-93DA-405F-B6D8-2119C21F1FD9}" type="slidenum">
              <a:rPr lang="en-US" smtClean="0"/>
              <a:pPr>
                <a:defRPr/>
              </a:pPr>
              <a:t>‹#›</a:t>
            </a:fld>
            <a:endParaRPr lang="en-US"/>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A9E60F77-50BE-45A8-AC51-3087D6060118}" type="slidenum">
              <a:rPr lang="en-US" smtClean="0"/>
              <a:pPr>
                <a:defRPr/>
              </a:pPr>
              <a:t>‹#›</a:t>
            </a:fld>
            <a:endParaRPr lang="en-US"/>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63D0BF5-E444-4781-BF4D-EE9CAE55809C}" type="slidenum">
              <a:rPr lang="en-US" smtClean="0"/>
              <a:pPr>
                <a:defRPr/>
              </a:pPr>
              <a:t>‹#›</a:t>
            </a:fld>
            <a:endParaRPr lang="en-US"/>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363ECB22-F447-4CCD-B5FA-B6ACA20FC477}" type="slidenum">
              <a:rPr lang="en-US" smtClean="0"/>
              <a:pPr>
                <a:defRPr/>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a:defRPr/>
            </a:pP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ACD83012-F25E-47D9-A3E6-13CA153ECE41}" type="slidenum">
              <a:rPr lang="en-US" smtClean="0"/>
              <a:pPr>
                <a:defRPr/>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2B1DE1-77AD-4A0E-972E-1FF22764E164}" type="slidenum">
              <a:rPr lang="en-US" smtClean="0"/>
              <a:pPr>
                <a:defRPr/>
              </a:pPr>
              <a:t>‹#›</a:t>
            </a:fld>
            <a:endParaRPr lang="en-US"/>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endParaRPr lang="en-US"/>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E259CF70-BFC8-4C22-B96E-F9A883A92A0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5812247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53763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218FC2F-259D-4A6E-B79B-BEDDB7B614E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69333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3036622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279765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20922594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3738337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962854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031604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912496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9678213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EEC6D39-2689-4595-A605-E42DF03C7E3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28F4DD6-8AEB-43E3-809D-752FE878CA6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24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4A54BF8D-BB6E-445C-ACC1-1E8696215B0D}"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24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624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624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624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624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24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624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624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624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8"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mn-lt"/>
              </a:defRPr>
            </a:lvl1pPr>
          </a:lstStyle>
          <a:p>
            <a:pPr>
              <a:defRPr/>
            </a:pPr>
            <a:endParaRPr lang="en-US"/>
          </a:p>
        </p:txBody>
      </p:sp>
      <p:sp>
        <p:nvSpPr>
          <p:cNvPr id="86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mn-lt"/>
              </a:defRPr>
            </a:lvl1pPr>
          </a:lstStyle>
          <a:p>
            <a:pPr>
              <a:defRPr/>
            </a:pPr>
            <a:endParaRPr lang="en-US"/>
          </a:p>
        </p:txBody>
      </p:sp>
      <p:sp>
        <p:nvSpPr>
          <p:cNvPr id="8602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mn-lt"/>
              </a:defRPr>
            </a:lvl1pPr>
          </a:lstStyle>
          <a:p>
            <a:pPr>
              <a:defRPr/>
            </a:pPr>
            <a:fld id="{5145FD34-6707-4F99-86FF-A4A7081A47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ransition spd="med">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0825" cy="6851650"/>
            <a:chOff x="0" y="0"/>
            <a:chExt cx="5758" cy="4316"/>
          </a:xfrm>
        </p:grpSpPr>
        <p:sp>
          <p:nvSpPr>
            <p:cNvPr id="97283"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4"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5"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6"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7287"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8"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89"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0"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1"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2"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97293"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97294"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3092" name="Group 15"/>
            <p:cNvGrpSpPr>
              <a:grpSpLocks/>
            </p:cNvGrpSpPr>
            <p:nvPr/>
          </p:nvGrpSpPr>
          <p:grpSpPr bwMode="auto">
            <a:xfrm>
              <a:off x="192" y="2284"/>
              <a:ext cx="1254" cy="923"/>
              <a:chOff x="192" y="2284"/>
              <a:chExt cx="1254" cy="923"/>
            </a:xfrm>
          </p:grpSpPr>
          <p:sp>
            <p:nvSpPr>
              <p:cNvPr id="97296"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97297"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298"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97299"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0"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1"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2"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3"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4"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5"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6"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7"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8"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09"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0"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1"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2"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3"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4"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5"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97316"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97317"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97318"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97319"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97320"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97321"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7322"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323"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97324"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97325"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DF2CB149-1B88-42C3-AECF-850119CF3B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9"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ransition spd="med">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381000"/>
            <a:ext cx="800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2954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defRPr>
            </a:lvl1pPr>
          </a:lstStyle>
          <a:p>
            <a:pPr>
              <a:defRPr/>
            </a:pPr>
            <a:endParaRPr lang="en-US"/>
          </a:p>
        </p:txBody>
      </p:sp>
      <p:sp>
        <p:nvSpPr>
          <p:cNvPr id="17510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defRPr>
            </a:lvl1pPr>
          </a:lstStyle>
          <a:p>
            <a:pPr>
              <a:defRPr/>
            </a:pPr>
            <a:endParaRPr lang="en-US"/>
          </a:p>
        </p:txBody>
      </p:sp>
      <p:sp>
        <p:nvSpPr>
          <p:cNvPr id="17511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mn-lt"/>
              </a:defRPr>
            </a:lvl1pPr>
          </a:lstStyle>
          <a:p>
            <a:pPr>
              <a:defRPr/>
            </a:pPr>
            <a:fld id="{580EBC32-4DE7-4067-9631-8EDA276A42A9}" type="slidenum">
              <a:rPr lang="en-US"/>
              <a:pPr>
                <a:defRPr/>
              </a:pPr>
              <a:t>‹#›</a:t>
            </a:fld>
            <a:endParaRPr lang="en-US"/>
          </a:p>
        </p:txBody>
      </p:sp>
      <p:grpSp>
        <p:nvGrpSpPr>
          <p:cNvPr id="5127" name="Group 7"/>
          <p:cNvGrpSpPr>
            <a:grpSpLocks/>
          </p:cNvGrpSpPr>
          <p:nvPr/>
        </p:nvGrpSpPr>
        <p:grpSpPr bwMode="auto">
          <a:xfrm>
            <a:off x="177800" y="230188"/>
            <a:ext cx="203200" cy="6503987"/>
            <a:chOff x="112" y="145"/>
            <a:chExt cx="128" cy="4097"/>
          </a:xfrm>
        </p:grpSpPr>
        <p:sp>
          <p:nvSpPr>
            <p:cNvPr id="17511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17511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eaLnBrk="1" hangingPunct="1">
                <a:defRPr/>
              </a:pPr>
              <a:endParaRPr lang="en-US" sz="2400">
                <a:latin typeface="Times New Roman" pitchFamily="18" charset="0"/>
              </a:endParaRPr>
            </a:p>
          </p:txBody>
        </p:sp>
      </p:grpSp>
      <p:grpSp>
        <p:nvGrpSpPr>
          <p:cNvPr id="5128" name="Group 10"/>
          <p:cNvGrpSpPr>
            <a:grpSpLocks/>
          </p:cNvGrpSpPr>
          <p:nvPr/>
        </p:nvGrpSpPr>
        <p:grpSpPr bwMode="auto">
          <a:xfrm>
            <a:off x="8793163" y="220663"/>
            <a:ext cx="198437" cy="6408737"/>
            <a:chOff x="5539" y="139"/>
            <a:chExt cx="125" cy="4037"/>
          </a:xfrm>
        </p:grpSpPr>
        <p:sp>
          <p:nvSpPr>
            <p:cNvPr id="17511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7511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en-US"/>
            </a:p>
          </p:txBody>
        </p:sp>
      </p:grpSp>
      <p:grpSp>
        <p:nvGrpSpPr>
          <p:cNvPr id="5129" name="Group 13"/>
          <p:cNvGrpSpPr>
            <a:grpSpLocks/>
          </p:cNvGrpSpPr>
          <p:nvPr/>
        </p:nvGrpSpPr>
        <p:grpSpPr bwMode="auto">
          <a:xfrm>
            <a:off x="412750" y="6477000"/>
            <a:ext cx="8686800" cy="228600"/>
            <a:chOff x="260" y="4080"/>
            <a:chExt cx="5472" cy="144"/>
          </a:xfrm>
        </p:grpSpPr>
        <p:sp>
          <p:nvSpPr>
            <p:cNvPr id="17511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en-US"/>
            </a:p>
          </p:txBody>
        </p:sp>
        <p:sp>
          <p:nvSpPr>
            <p:cNvPr id="17511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en-US"/>
            </a:p>
          </p:txBody>
        </p:sp>
      </p:grpSp>
      <p:grpSp>
        <p:nvGrpSpPr>
          <p:cNvPr id="5130" name="Group 16"/>
          <p:cNvGrpSpPr>
            <a:grpSpLocks/>
          </p:cNvGrpSpPr>
          <p:nvPr/>
        </p:nvGrpSpPr>
        <p:grpSpPr bwMode="auto">
          <a:xfrm>
            <a:off x="76200" y="176213"/>
            <a:ext cx="8745538" cy="161925"/>
            <a:chOff x="48" y="111"/>
            <a:chExt cx="5509" cy="102"/>
          </a:xfrm>
        </p:grpSpPr>
        <p:sp>
          <p:nvSpPr>
            <p:cNvPr id="17512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7512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1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en-US"/>
            </a:p>
          </p:txBody>
        </p:sp>
        <p:sp>
          <p:nvSpPr>
            <p:cNvPr id="1751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en-US"/>
            </a:p>
          </p:txBody>
        </p:sp>
      </p:grpSp>
    </p:spTree>
  </p:cSld>
  <p:clrMap bg1="dk2" tx1="lt1" bg2="dk1" tx2="lt2" accent1="accent1" accent2="accent2" accent3="accent3" accent4="accent4" accent5="accent5" accent6="accent6" hlink="hlink" folHlink="folHlink"/>
  <p:sldLayoutIdLst>
    <p:sldLayoutId id="2147484441"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iming>
    <p:tnLst>
      <p:par>
        <p:cTn id="1" dur="indefinite" restart="never" nodeType="tmRoot">
          <p:childTnLst>
            <p:seq concurrent="1" nextAc="seek">
              <p:cTn id="2" dur="indefinite">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stCondLst>
                                            <p:cond delay="0"/>
                                          </p:stCondLst>
                                        </p:cTn>
                                        <p:tgtEl>
                                          <p:spTgt spid="6"/>
                                        </p:tgtEl>
                                        <p:attrNameLst>
                                          <p:attrName>ppt_x</p:attrName>
                                        </p:attrNameLst>
                                      </p:cBhvr>
                                      <p:tavLst>
                                        <p:tav tm="0">
                                          <p:val>
                                            <p:strVal val="1+#ppt_w/2"/>
                                          </p:val>
                                        </p:tav>
                                        <p:tav tm="100000">
                                          <p:val>
                                            <p:strVal val="#ppt_x"/>
                                          </p:val>
                                        </p:tav>
                                      </p:tavLst>
                                    </p:anim>
                                    <p:anim calcmode="lin" valueType="num">
                                      <p:cBhvr additive="base">
                                        <p:cTn id="8" dur="500" fill="hold">
                                          <p:stCondLst>
                                            <p:cond delay="0"/>
                                          </p:stCondLst>
                                        </p:cTn>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defRPr>
      </a:lvl2pPr>
      <a:lvl3pPr algn="l" rtl="0" eaLnBrk="0" fontAlgn="base" hangingPunct="0">
        <a:spcBef>
          <a:spcPct val="0"/>
        </a:spcBef>
        <a:spcAft>
          <a:spcPct val="0"/>
        </a:spcAft>
        <a:defRPr sz="3600">
          <a:solidFill>
            <a:schemeClr val="tx2"/>
          </a:solidFill>
          <a:latin typeface="Tahoma" pitchFamily="34" charset="0"/>
        </a:defRPr>
      </a:lvl3pPr>
      <a:lvl4pPr algn="l" rtl="0" eaLnBrk="0" fontAlgn="base" hangingPunct="0">
        <a:spcBef>
          <a:spcPct val="0"/>
        </a:spcBef>
        <a:spcAft>
          <a:spcPct val="0"/>
        </a:spcAft>
        <a:defRPr sz="3600">
          <a:solidFill>
            <a:schemeClr val="tx2"/>
          </a:solidFill>
          <a:latin typeface="Tahoma" pitchFamily="34" charset="0"/>
        </a:defRPr>
      </a:lvl4pPr>
      <a:lvl5pPr algn="l" rtl="0" eaLnBrk="0" fontAlgn="base" hangingPunct="0">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FAC087B-E3F1-421D-8CBF-94A597928F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4A54BF8D-BB6E-445C-ACC1-1E8696215B0D}"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ransition spd="med">
    <p:fade/>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5768118"/>
      </p:ext>
    </p:extLst>
  </p:cSld>
  <p:clrMap bg1="dk2" tx1="lt1" bg2="dk1" tx2="lt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1.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2.w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MPj04285340000[1]"/>
          <p:cNvPicPr>
            <a:picLocks noChangeAspect="1" noChangeArrowheads="1"/>
          </p:cNvPicPr>
          <p:nvPr/>
        </p:nvPicPr>
        <p:blipFill>
          <a:blip r:embed="rId3" cstate="print"/>
          <a:srcRect l="14676" t="4396" b="5495"/>
          <a:stretch>
            <a:fillRect/>
          </a:stretch>
        </p:blipFill>
        <p:spPr bwMode="auto">
          <a:xfrm>
            <a:off x="0" y="-22225"/>
            <a:ext cx="9144000" cy="6956425"/>
          </a:xfrm>
          <a:prstGeom prst="rect">
            <a:avLst/>
          </a:prstGeom>
          <a:noFill/>
          <a:ln w="9525">
            <a:noFill/>
            <a:miter lim="800000"/>
            <a:headEnd/>
            <a:tailEnd/>
          </a:ln>
        </p:spPr>
      </p:pic>
      <p:sp>
        <p:nvSpPr>
          <p:cNvPr id="12291" name="Rectangle 2"/>
          <p:cNvSpPr>
            <a:spLocks noGrp="1" noChangeArrowheads="1"/>
          </p:cNvSpPr>
          <p:nvPr>
            <p:ph type="ctrTitle"/>
          </p:nvPr>
        </p:nvSpPr>
        <p:spPr>
          <a:xfrm>
            <a:off x="4343400" y="1981200"/>
            <a:ext cx="4572000" cy="3352800"/>
          </a:xfrm>
        </p:spPr>
        <p:txBody>
          <a:bodyPr/>
          <a:lstStyle/>
          <a:p>
            <a:pPr algn="r" eaLnBrk="1" hangingPunct="1"/>
            <a:r>
              <a:rPr lang="en-US" sz="5400">
                <a:solidFill>
                  <a:schemeClr val="bg2"/>
                </a:solidFill>
                <a:effectLst/>
              </a:rPr>
              <a:t>Speaking for the Ear: Adapting to Listeners</a:t>
            </a:r>
          </a:p>
        </p:txBody>
      </p:sp>
      <p:sp>
        <p:nvSpPr>
          <p:cNvPr id="3" name="Rectangle 14">
            <a:extLst>
              <a:ext uri="{FF2B5EF4-FFF2-40B4-BE49-F238E27FC236}">
                <a16:creationId xmlns:a16="http://schemas.microsoft.com/office/drawing/2014/main" id="{C2D17223-6239-A224-1A64-664C516B766C}"/>
              </a:ext>
            </a:extLst>
          </p:cNvPr>
          <p:cNvSpPr>
            <a:spLocks noChangeArrowheads="1"/>
          </p:cNvSpPr>
          <p:nvPr/>
        </p:nvSpPr>
        <p:spPr bwMode="auto">
          <a:xfrm>
            <a:off x="0" y="5410200"/>
            <a:ext cx="9144000" cy="1524000"/>
          </a:xfrm>
          <a:prstGeom prst="rect">
            <a:avLst/>
          </a:prstGeom>
          <a:solidFill>
            <a:schemeClr val="bg2"/>
          </a:solidFill>
          <a:ln w="9525">
            <a:noFill/>
            <a:miter lim="800000"/>
            <a:headEnd/>
            <a:tailEnd/>
          </a:ln>
        </p:spPr>
        <p:txBody>
          <a:bodyPr anchor="ctr"/>
          <a:lstStyle/>
          <a:p>
            <a:pPr algn="ctr" eaLnBrk="1" hangingPunct="1"/>
            <a:r>
              <a:rPr lang="en-US" sz="2000" b="1" dirty="0">
                <a:latin typeface="Arial"/>
                <a:cs typeface="Arial"/>
              </a:rPr>
              <a:t>Dr. Jeffrey Arthurs, Gordon-Conwell Theological Seminary, </a:t>
            </a:r>
            <a:br>
              <a:rPr lang="en-US" sz="2000" b="1" dirty="0">
                <a:latin typeface="Arial"/>
                <a:cs typeface="Arial"/>
              </a:rPr>
            </a:br>
            <a:r>
              <a:rPr lang="en-US" sz="2000" b="1" dirty="0">
                <a:latin typeface="Arial"/>
                <a:cs typeface="Arial"/>
              </a:rPr>
              <a:t>as taught at Singapore Bible College DMin module, March 2016</a:t>
            </a:r>
          </a:p>
          <a:p>
            <a:pPr algn="ctr" eaLnBrk="1" hangingPunct="1"/>
            <a:r>
              <a:rPr lang="en-US" sz="2000" b="1" dirty="0">
                <a:latin typeface="Arial"/>
                <a:cs typeface="Arial"/>
              </a:rPr>
              <a:t>and offered for free download by Dr. Rick Griffith at BibleStudyDownloads.org</a:t>
            </a:r>
          </a:p>
        </p:txBody>
      </p:sp>
    </p:spTree>
    <p:extLst>
      <p:ext uri="{BB962C8B-B14F-4D97-AF65-F5344CB8AC3E}">
        <p14:creationId xmlns:p14="http://schemas.microsoft.com/office/powerpoint/2010/main" val="409649419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 descr="MPj01787930000[1]"/>
          <p:cNvPicPr>
            <a:picLocks noChangeAspect="1" noChangeArrowheads="1"/>
          </p:cNvPicPr>
          <p:nvPr/>
        </p:nvPicPr>
        <p:blipFill>
          <a:blip r:embed="rId4" cstate="print">
            <a:lum bright="-18000"/>
            <a:grayscl/>
          </a:blip>
          <a:srcRect/>
          <a:stretch>
            <a:fillRect/>
          </a:stretch>
        </p:blipFill>
        <p:spPr bwMode="auto">
          <a:xfrm>
            <a:off x="0" y="0"/>
            <a:ext cx="3124200" cy="6858000"/>
          </a:xfrm>
          <a:prstGeom prst="rect">
            <a:avLst/>
          </a:prstGeom>
          <a:noFill/>
          <a:ln w="9525">
            <a:noFill/>
            <a:miter lim="800000"/>
            <a:headEnd/>
            <a:tailEnd/>
          </a:ln>
        </p:spPr>
      </p:pic>
      <p:pic>
        <p:nvPicPr>
          <p:cNvPr id="14339" name="Picture 21" descr="MPj01787930000[1]"/>
          <p:cNvPicPr>
            <a:picLocks noChangeAspect="1" noChangeArrowheads="1"/>
          </p:cNvPicPr>
          <p:nvPr/>
        </p:nvPicPr>
        <p:blipFill>
          <a:blip r:embed="rId4" cstate="print">
            <a:lum bright="-18000"/>
            <a:grayscl/>
          </a:blip>
          <a:srcRect/>
          <a:stretch>
            <a:fillRect/>
          </a:stretch>
        </p:blipFill>
        <p:spPr bwMode="auto">
          <a:xfrm>
            <a:off x="3048000" y="0"/>
            <a:ext cx="3048000" cy="6858000"/>
          </a:xfrm>
          <a:prstGeom prst="rect">
            <a:avLst/>
          </a:prstGeom>
          <a:noFill/>
          <a:ln w="9525">
            <a:noFill/>
            <a:miter lim="800000"/>
            <a:headEnd/>
            <a:tailEnd/>
          </a:ln>
        </p:spPr>
      </p:pic>
      <p:pic>
        <p:nvPicPr>
          <p:cNvPr id="14340" name="Picture 22" descr="MPj01787930000[1]"/>
          <p:cNvPicPr>
            <a:picLocks noChangeAspect="1" noChangeArrowheads="1"/>
          </p:cNvPicPr>
          <p:nvPr/>
        </p:nvPicPr>
        <p:blipFill>
          <a:blip r:embed="rId4" cstate="print">
            <a:lum bright="-18000"/>
            <a:grayscl/>
          </a:blip>
          <a:srcRect/>
          <a:stretch>
            <a:fillRect/>
          </a:stretch>
        </p:blipFill>
        <p:spPr bwMode="auto">
          <a:xfrm>
            <a:off x="6019800" y="0"/>
            <a:ext cx="3124200" cy="6858000"/>
          </a:xfrm>
          <a:prstGeom prst="rect">
            <a:avLst/>
          </a:prstGeom>
          <a:noFill/>
          <a:ln w="9525">
            <a:noFill/>
            <a:miter lim="800000"/>
            <a:headEnd/>
            <a:tailEnd/>
          </a:ln>
        </p:spPr>
      </p:pic>
      <p:sp>
        <p:nvSpPr>
          <p:cNvPr id="65539" name="Rectangle 3"/>
          <p:cNvSpPr>
            <a:spLocks noGrp="1" noRot="1" noChangeArrowheads="1"/>
          </p:cNvSpPr>
          <p:nvPr>
            <p:ph type="title"/>
          </p:nvPr>
        </p:nvSpPr>
        <p:spPr/>
        <p:txBody>
          <a:bodyPr/>
          <a:lstStyle/>
          <a:p>
            <a:pPr eaLnBrk="1" hangingPunct="1">
              <a:defRPr/>
            </a:pPr>
            <a:r>
              <a:rPr lang="en-US" dirty="0">
                <a:solidFill>
                  <a:srgbClr val="FFFF00"/>
                </a:solidFill>
                <a:latin typeface="Franklin Gothic Heavy" pitchFamily="34" charset="0"/>
              </a:rPr>
              <a:t>Restatement of a Main Idea</a:t>
            </a:r>
          </a:p>
        </p:txBody>
      </p:sp>
      <p:sp>
        <p:nvSpPr>
          <p:cNvPr id="65559" name="Rectangle 23"/>
          <p:cNvSpPr>
            <a:spLocks noGrp="1" noChangeArrowheads="1"/>
          </p:cNvSpPr>
          <p:nvPr>
            <p:ph type="body" idx="1"/>
          </p:nvPr>
        </p:nvSpPr>
        <p:spPr/>
        <p:txBody>
          <a:bodyPr/>
          <a:lstStyle/>
          <a:p>
            <a:pPr algn="ctr" eaLnBrk="1" hangingPunct="1">
              <a:buFont typeface="Wingdings" pitchFamily="2" charset="2"/>
              <a:buNone/>
              <a:defRPr/>
            </a:pPr>
            <a:r>
              <a:rPr lang="en-US" sz="3600" b="1" dirty="0">
                <a:latin typeface="Arial" charset="0"/>
              </a:rPr>
              <a:t>Jesus says that </a:t>
            </a:r>
            <a:r>
              <a:rPr lang="en-US" sz="3600" b="1" i="1" dirty="0">
                <a:latin typeface="Arial" charset="0"/>
              </a:rPr>
              <a:t>worry</a:t>
            </a:r>
            <a:r>
              <a:rPr lang="en-US" sz="3600" b="1" dirty="0">
                <a:latin typeface="Arial" charset="0"/>
              </a:rPr>
              <a:t> is a </a:t>
            </a:r>
            <a:r>
              <a:rPr lang="en-US" sz="3600" b="1" i="1" dirty="0">
                <a:latin typeface="Arial" charset="0"/>
              </a:rPr>
              <a:t>sin.</a:t>
            </a:r>
            <a:endParaRPr lang="en-US" sz="3600" b="1" dirty="0">
              <a:latin typeface="Arial" charset="0"/>
            </a:endParaRPr>
          </a:p>
          <a:p>
            <a:pPr algn="ctr" eaLnBrk="1" hangingPunct="1">
              <a:buFont typeface="Wingdings" pitchFamily="2" charset="2"/>
              <a:buNone/>
              <a:defRPr/>
            </a:pPr>
            <a:r>
              <a:rPr lang="en-US" sz="3600" b="1" dirty="0">
                <a:latin typeface="Arial" charset="0"/>
              </a:rPr>
              <a:t>He says that fussing and fretting is wrong.</a:t>
            </a:r>
          </a:p>
          <a:p>
            <a:pPr algn="ctr" eaLnBrk="1" hangingPunct="1">
              <a:buFont typeface="Wingdings" pitchFamily="2" charset="2"/>
              <a:buNone/>
              <a:defRPr/>
            </a:pPr>
            <a:r>
              <a:rPr lang="en-US" sz="3600" b="1" dirty="0">
                <a:latin typeface="Arial" charset="0"/>
              </a:rPr>
              <a:t>Jesus tells us that anxiety over things we can’t control is not his way, not the way of his disciples.</a:t>
            </a:r>
          </a:p>
          <a:p>
            <a:pPr algn="ctr" eaLnBrk="1" hangingPunct="1">
              <a:buFont typeface="Wingdings" pitchFamily="2" charset="2"/>
              <a:buNone/>
              <a:defRPr/>
            </a:pPr>
            <a:r>
              <a:rPr lang="en-US" sz="3600" b="1" dirty="0">
                <a:latin typeface="Arial" charset="0"/>
              </a:rPr>
              <a:t>He says that worry is </a:t>
            </a:r>
            <a:r>
              <a:rPr lang="en-US" sz="3600" b="1" i="1" dirty="0">
                <a:latin typeface="Arial" charset="0"/>
              </a:rPr>
              <a:t>sin</a:t>
            </a:r>
            <a:r>
              <a:rPr lang="en-US" sz="3600" b="1" dirty="0">
                <a:latin typeface="Arial" charset="0"/>
              </a:rPr>
              <a:t>.</a:t>
            </a:r>
          </a:p>
          <a:p>
            <a:pPr eaLnBrk="1" hangingPunct="1">
              <a:defRPr/>
            </a:pPr>
            <a:endParaRPr lang="en-US" sz="3600" dirty="0">
              <a:latin typeface="Arial" charset="0"/>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5559">
                                            <p:txEl>
                                              <p:pRg st="0" end="0"/>
                                            </p:txEl>
                                          </p:spTgt>
                                        </p:tgtEl>
                                        <p:attrNameLst>
                                          <p:attrName>style.visibility</p:attrName>
                                        </p:attrNameLst>
                                      </p:cBhvr>
                                      <p:to>
                                        <p:strVal val="visible"/>
                                      </p:to>
                                    </p:set>
                                    <p:anim calcmode="lin" valueType="num">
                                      <p:cBhvr>
                                        <p:cTn id="7" dur="500" fill="hold"/>
                                        <p:tgtEl>
                                          <p:spTgt spid="6555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6555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6555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6555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6555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5559">
                                            <p:txEl>
                                              <p:pRg st="1" end="1"/>
                                            </p:txEl>
                                          </p:spTgt>
                                        </p:tgtEl>
                                        <p:attrNameLst>
                                          <p:attrName>style.visibility</p:attrName>
                                        </p:attrNameLst>
                                      </p:cBhvr>
                                      <p:to>
                                        <p:strVal val="visible"/>
                                      </p:to>
                                    </p:set>
                                    <p:anim calcmode="lin" valueType="num">
                                      <p:cBhvr>
                                        <p:cTn id="16" dur="500" fill="hold"/>
                                        <p:tgtEl>
                                          <p:spTgt spid="65559">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65559">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65559">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65559">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6555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65559">
                                            <p:txEl>
                                              <p:pRg st="2" end="2"/>
                                            </p:txEl>
                                          </p:spTgt>
                                        </p:tgtEl>
                                        <p:attrNameLst>
                                          <p:attrName>style.visibility</p:attrName>
                                        </p:attrNameLst>
                                      </p:cBhvr>
                                      <p:to>
                                        <p:strVal val="visible"/>
                                      </p:to>
                                    </p:set>
                                    <p:anim calcmode="lin" valueType="num">
                                      <p:cBhvr>
                                        <p:cTn id="25" dur="500" fill="hold"/>
                                        <p:tgtEl>
                                          <p:spTgt spid="65559">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65559">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65559">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65559">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6555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65559">
                                            <p:txEl>
                                              <p:pRg st="3" end="3"/>
                                            </p:txEl>
                                          </p:spTgt>
                                        </p:tgtEl>
                                        <p:attrNameLst>
                                          <p:attrName>style.visibility</p:attrName>
                                        </p:attrNameLst>
                                      </p:cBhvr>
                                      <p:to>
                                        <p:strVal val="visible"/>
                                      </p:to>
                                    </p:set>
                                    <p:anim calcmode="lin" valueType="num">
                                      <p:cBhvr>
                                        <p:cTn id="34" dur="500" fill="hold"/>
                                        <p:tgtEl>
                                          <p:spTgt spid="65559">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65559">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65559">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65559">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655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7744"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655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685800"/>
            <a:ext cx="7239000" cy="4708981"/>
          </a:xfrm>
          <a:prstGeom prst="rect">
            <a:avLst/>
          </a:prstGeom>
          <a:noFill/>
        </p:spPr>
        <p:txBody>
          <a:bodyPr>
            <a:spAutoFit/>
          </a:bodyPr>
          <a:lstStyle/>
          <a:p>
            <a:pPr algn="ctr">
              <a:defRPr/>
            </a:pPr>
            <a:r>
              <a:rPr lang="en-US" sz="3600" dirty="0">
                <a:latin typeface="Arial" pitchFamily="34" charset="0"/>
                <a:cs typeface="Arial" pitchFamily="34" charset="0"/>
              </a:rPr>
              <a:t>You Try It:</a:t>
            </a:r>
          </a:p>
          <a:p>
            <a:pPr algn="ctr">
              <a:defRPr/>
            </a:pPr>
            <a:r>
              <a:rPr lang="en-US" sz="3600" dirty="0">
                <a:latin typeface="Arial" pitchFamily="34" charset="0"/>
                <a:cs typeface="Arial" pitchFamily="34" charset="0"/>
              </a:rPr>
              <a:t>Restate this </a:t>
            </a:r>
            <a:r>
              <a:rPr lang="en-US" sz="3600" dirty="0">
                <a:solidFill>
                  <a:srgbClr val="00FFFF"/>
                </a:solidFill>
                <a:latin typeface="Arial" pitchFamily="34" charset="0"/>
                <a:cs typeface="Arial" pitchFamily="34" charset="0"/>
              </a:rPr>
              <a:t>big idea</a:t>
            </a:r>
            <a:r>
              <a:rPr lang="en-US" sz="3600" dirty="0">
                <a:latin typeface="Arial" pitchFamily="34" charset="0"/>
                <a:cs typeface="Arial" pitchFamily="34" charset="0"/>
              </a:rPr>
              <a:t>:</a:t>
            </a:r>
          </a:p>
          <a:p>
            <a:pPr algn="ctr">
              <a:defRPr/>
            </a:pPr>
            <a:r>
              <a:rPr lang="en-US" sz="3600" dirty="0">
                <a:solidFill>
                  <a:schemeClr val="accent2">
                    <a:lumMod val="40000"/>
                    <a:lumOff val="60000"/>
                  </a:schemeClr>
                </a:solidFill>
                <a:latin typeface="Arial" pitchFamily="34" charset="0"/>
                <a:cs typeface="Arial" pitchFamily="34" charset="0"/>
              </a:rPr>
              <a:t>God </a:t>
            </a:r>
            <a:r>
              <a:rPr lang="en-US" sz="3600" i="1" dirty="0">
                <a:solidFill>
                  <a:schemeClr val="accent2">
                    <a:lumMod val="40000"/>
                    <a:lumOff val="60000"/>
                  </a:schemeClr>
                </a:solidFill>
                <a:latin typeface="Arial" pitchFamily="34" charset="0"/>
                <a:cs typeface="Arial" pitchFamily="34" charset="0"/>
              </a:rPr>
              <a:t>created</a:t>
            </a:r>
            <a:r>
              <a:rPr lang="en-US" sz="3600" dirty="0">
                <a:solidFill>
                  <a:schemeClr val="accent2">
                    <a:lumMod val="40000"/>
                    <a:lumOff val="60000"/>
                  </a:schemeClr>
                </a:solidFill>
                <a:latin typeface="Arial" pitchFamily="34" charset="0"/>
                <a:cs typeface="Arial" pitchFamily="34" charset="0"/>
              </a:rPr>
              <a:t> us to be </a:t>
            </a:r>
            <a:r>
              <a:rPr lang="en-US" sz="3600" i="1" dirty="0">
                <a:solidFill>
                  <a:schemeClr val="accent2">
                    <a:lumMod val="40000"/>
                    <a:lumOff val="60000"/>
                  </a:schemeClr>
                </a:solidFill>
                <a:latin typeface="Arial" pitchFamily="34" charset="0"/>
                <a:cs typeface="Arial" pitchFamily="34" charset="0"/>
              </a:rPr>
              <a:t>worshippers</a:t>
            </a:r>
            <a:r>
              <a:rPr lang="en-US" sz="3600" dirty="0">
                <a:solidFill>
                  <a:schemeClr val="accent2">
                    <a:lumMod val="40000"/>
                    <a:lumOff val="60000"/>
                  </a:schemeClr>
                </a:solidFill>
                <a:latin typeface="Arial" pitchFamily="34" charset="0"/>
                <a:cs typeface="Arial" pitchFamily="34" charset="0"/>
              </a:rPr>
              <a:t>.</a:t>
            </a:r>
          </a:p>
          <a:p>
            <a:pPr>
              <a:defRPr/>
            </a:pPr>
            <a:endParaRPr lang="en-US" sz="3200" dirty="0">
              <a:latin typeface="Arial" pitchFamily="34" charset="0"/>
              <a:cs typeface="Arial" pitchFamily="34" charset="0"/>
            </a:endParaRPr>
          </a:p>
          <a:p>
            <a:pPr>
              <a:buFont typeface="Arial" pitchFamily="34" charset="0"/>
              <a:buChar char="•"/>
              <a:defRPr/>
            </a:pPr>
            <a:r>
              <a:rPr lang="en-US" sz="3200" dirty="0">
                <a:latin typeface="Arial" pitchFamily="34" charset="0"/>
                <a:cs typeface="Arial" pitchFamily="34" charset="0"/>
              </a:rPr>
              <a:t>Identify key terms.</a:t>
            </a:r>
          </a:p>
          <a:p>
            <a:pPr>
              <a:buFont typeface="Arial" pitchFamily="34" charset="0"/>
              <a:buChar char="•"/>
              <a:defRPr/>
            </a:pPr>
            <a:r>
              <a:rPr lang="en-US" sz="3200" dirty="0">
                <a:latin typeface="Arial" pitchFamily="34" charset="0"/>
                <a:cs typeface="Arial" pitchFamily="34" charset="0"/>
              </a:rPr>
              <a:t>Think of synonyms for those key terms.</a:t>
            </a:r>
          </a:p>
          <a:p>
            <a:pPr>
              <a:buFont typeface="Arial" pitchFamily="34" charset="0"/>
              <a:buChar char="•"/>
              <a:defRPr/>
            </a:pPr>
            <a:r>
              <a:rPr lang="en-US" sz="3200" dirty="0">
                <a:latin typeface="Arial" pitchFamily="34" charset="0"/>
                <a:cs typeface="Arial" pitchFamily="34" charset="0"/>
              </a:rPr>
              <a:t>Restate the Big Idea three times using those synonyms.</a:t>
            </a:r>
          </a:p>
        </p:txBody>
      </p:sp>
      <p:pic>
        <p:nvPicPr>
          <p:cNvPr id="3"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8951"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381000"/>
            <a:ext cx="8001000" cy="1295400"/>
          </a:xfrm>
        </p:spPr>
        <p:txBody>
          <a:bodyPr/>
          <a:lstStyle/>
          <a:p>
            <a:pPr algn="ctr">
              <a:defRPr/>
            </a:pPr>
            <a:r>
              <a:rPr lang="en-US" dirty="0"/>
              <a:t>You try it.</a:t>
            </a:r>
            <a:br>
              <a:rPr lang="en-US" dirty="0"/>
            </a:br>
            <a:r>
              <a:rPr lang="en-US" dirty="0"/>
              <a:t>Restate this </a:t>
            </a:r>
            <a:r>
              <a:rPr lang="en-US" dirty="0">
                <a:solidFill>
                  <a:srgbClr val="00FFFF"/>
                </a:solidFill>
              </a:rPr>
              <a:t>big idea:</a:t>
            </a:r>
            <a:r>
              <a:rPr lang="en-US" dirty="0">
                <a:solidFill>
                  <a:schemeClr val="accent2">
                    <a:lumMod val="40000"/>
                    <a:lumOff val="60000"/>
                  </a:schemeClr>
                </a:solidFill>
              </a:rPr>
              <a:t> </a:t>
            </a:r>
            <a:br>
              <a:rPr lang="en-US" dirty="0">
                <a:solidFill>
                  <a:schemeClr val="accent2">
                    <a:lumMod val="40000"/>
                    <a:lumOff val="60000"/>
                  </a:schemeClr>
                </a:solidFill>
              </a:rPr>
            </a:br>
            <a:r>
              <a:rPr lang="en-US" dirty="0">
                <a:solidFill>
                  <a:schemeClr val="accent2">
                    <a:lumMod val="40000"/>
                    <a:lumOff val="60000"/>
                  </a:schemeClr>
                </a:solidFill>
              </a:rPr>
              <a:t>Because the Bible is the </a:t>
            </a:r>
            <a:r>
              <a:rPr lang="en-US" i="1" dirty="0">
                <a:solidFill>
                  <a:schemeClr val="accent2">
                    <a:lumMod val="40000"/>
                    <a:lumOff val="60000"/>
                  </a:schemeClr>
                </a:solidFill>
              </a:rPr>
              <a:t>Word of God</a:t>
            </a:r>
            <a:r>
              <a:rPr lang="en-US" dirty="0">
                <a:solidFill>
                  <a:schemeClr val="accent2">
                    <a:lumMod val="40000"/>
                    <a:lumOff val="60000"/>
                  </a:schemeClr>
                </a:solidFill>
              </a:rPr>
              <a:t>, we </a:t>
            </a:r>
            <a:r>
              <a:rPr lang="en-US" i="1" dirty="0">
                <a:solidFill>
                  <a:schemeClr val="accent2">
                    <a:lumMod val="40000"/>
                    <a:lumOff val="60000"/>
                  </a:schemeClr>
                </a:solidFill>
              </a:rPr>
              <a:t>listen</a:t>
            </a:r>
            <a:r>
              <a:rPr lang="en-US" dirty="0">
                <a:solidFill>
                  <a:schemeClr val="accent2">
                    <a:lumMod val="40000"/>
                    <a:lumOff val="60000"/>
                  </a:schemeClr>
                </a:solidFill>
              </a:rPr>
              <a:t>.</a:t>
            </a:r>
            <a:br>
              <a:rPr lang="en-US" dirty="0">
                <a:solidFill>
                  <a:schemeClr val="accent2">
                    <a:lumMod val="40000"/>
                    <a:lumOff val="60000"/>
                  </a:schemeClr>
                </a:solidFill>
              </a:rPr>
            </a:br>
            <a:endParaRPr lang="en-US" dirty="0">
              <a:solidFill>
                <a:schemeClr val="accent2">
                  <a:lumMod val="40000"/>
                  <a:lumOff val="60000"/>
                </a:schemeClr>
              </a:solidFill>
            </a:endParaRPr>
          </a:p>
        </p:txBody>
      </p:sp>
      <p:sp>
        <p:nvSpPr>
          <p:cNvPr id="3" name="Content Placeholder 2"/>
          <p:cNvSpPr>
            <a:spLocks noGrp="1"/>
          </p:cNvSpPr>
          <p:nvPr>
            <p:ph idx="1"/>
          </p:nvPr>
        </p:nvSpPr>
        <p:spPr>
          <a:xfrm>
            <a:off x="685800" y="2819400"/>
            <a:ext cx="7772400" cy="3124200"/>
          </a:xfrm>
        </p:spPr>
        <p:txBody>
          <a:bodyPr/>
          <a:lstStyle/>
          <a:p>
            <a:pPr>
              <a:defRPr/>
            </a:pPr>
            <a:r>
              <a:rPr lang="en-US" dirty="0">
                <a:solidFill>
                  <a:schemeClr val="tx2"/>
                </a:solidFill>
              </a:rPr>
              <a:t>Groups of 2. Introduce yourselves. </a:t>
            </a:r>
          </a:p>
          <a:p>
            <a:pPr>
              <a:defRPr/>
            </a:pPr>
            <a:r>
              <a:rPr lang="en-US" dirty="0">
                <a:solidFill>
                  <a:schemeClr val="tx2"/>
                </a:solidFill>
              </a:rPr>
              <a:t>Identify key terms.</a:t>
            </a:r>
          </a:p>
          <a:p>
            <a:pPr>
              <a:defRPr/>
            </a:pPr>
            <a:r>
              <a:rPr lang="en-US" dirty="0">
                <a:solidFill>
                  <a:schemeClr val="tx2"/>
                </a:solidFill>
              </a:rPr>
              <a:t>Think of synonyms for those terms.</a:t>
            </a:r>
          </a:p>
          <a:p>
            <a:pPr>
              <a:defRPr/>
            </a:pPr>
            <a:r>
              <a:rPr lang="en-US" dirty="0">
                <a:solidFill>
                  <a:schemeClr val="tx2"/>
                </a:solidFill>
              </a:rPr>
              <a:t>Restate at least three times. Speak aloud.</a:t>
            </a:r>
          </a:p>
        </p:txBody>
      </p:sp>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361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381000"/>
            <a:ext cx="8305800" cy="1143000"/>
          </a:xfrm>
        </p:spPr>
        <p:txBody>
          <a:bodyPr/>
          <a:lstStyle/>
          <a:p>
            <a:pPr algn="ctr" eaLnBrk="1" hangingPunct="1"/>
            <a:r>
              <a:rPr lang="en-US" sz="2800" dirty="0"/>
              <a:t>Example of Restatement: </a:t>
            </a:r>
            <a:br>
              <a:rPr lang="en-US" sz="2800" dirty="0"/>
            </a:br>
            <a:r>
              <a:rPr lang="en-US" sz="2800" dirty="0">
                <a:solidFill>
                  <a:schemeClr val="hlink"/>
                </a:solidFill>
              </a:rPr>
              <a:t>Preview of main pts.</a:t>
            </a:r>
            <a:br>
              <a:rPr lang="en-US" sz="2800" dirty="0"/>
            </a:br>
            <a:r>
              <a:rPr lang="en-US" sz="2000" dirty="0"/>
              <a:t>Don Sunukjian, “The Shortest Distance is a Zigzag”</a:t>
            </a:r>
            <a:endParaRPr lang="en-US" sz="2800" dirty="0"/>
          </a:p>
        </p:txBody>
      </p:sp>
      <p:sp>
        <p:nvSpPr>
          <p:cNvPr id="17411" name="Rectangle 3"/>
          <p:cNvSpPr>
            <a:spLocks noGrp="1" noChangeArrowheads="1"/>
          </p:cNvSpPr>
          <p:nvPr>
            <p:ph type="body" idx="1"/>
          </p:nvPr>
        </p:nvSpPr>
        <p:spPr>
          <a:xfrm>
            <a:off x="381000" y="1524000"/>
            <a:ext cx="8382000" cy="4953000"/>
          </a:xfrm>
        </p:spPr>
        <p:txBody>
          <a:bodyPr/>
          <a:lstStyle/>
          <a:p>
            <a:pPr eaLnBrk="1" hangingPunct="1">
              <a:lnSpc>
                <a:spcPct val="90000"/>
              </a:lnSpc>
              <a:buFontTx/>
              <a:buNone/>
            </a:pPr>
            <a:r>
              <a:rPr lang="en-US" sz="2800" dirty="0"/>
              <a:t>First, I want you to see that God </a:t>
            </a:r>
            <a:r>
              <a:rPr lang="en-US" sz="2800" i="1" dirty="0"/>
              <a:t>deliberately leads us on a zigzag path</a:t>
            </a:r>
            <a:r>
              <a:rPr lang="en-US" sz="2800" dirty="0"/>
              <a:t>. There are times when intentionally, knowingly, purposefully he will take our lives in an alternate route. I want you to see that he does it deliberately.</a:t>
            </a:r>
          </a:p>
          <a:p>
            <a:pPr eaLnBrk="1" hangingPunct="1">
              <a:lnSpc>
                <a:spcPct val="90000"/>
              </a:lnSpc>
              <a:buFontTx/>
              <a:buNone/>
            </a:pPr>
            <a:r>
              <a:rPr lang="en-US" sz="2800" dirty="0"/>
              <a:t>I want you to see </a:t>
            </a:r>
            <a:r>
              <a:rPr lang="en-US" sz="2800" i="1" dirty="0"/>
              <a:t>why</a:t>
            </a:r>
            <a:r>
              <a:rPr lang="en-US" sz="2800" dirty="0"/>
              <a:t> he does it: what’s his purpose; what’s accomplished by it?</a:t>
            </a:r>
          </a:p>
          <a:p>
            <a:pPr eaLnBrk="1" hangingPunct="1">
              <a:lnSpc>
                <a:spcPct val="90000"/>
              </a:lnSpc>
              <a:buFontTx/>
              <a:buNone/>
            </a:pPr>
            <a:r>
              <a:rPr lang="en-US" sz="2800" dirty="0"/>
              <a:t>And then finally, </a:t>
            </a:r>
            <a:r>
              <a:rPr lang="en-US" sz="2800" i="1" dirty="0"/>
              <a:t>how</a:t>
            </a:r>
            <a:r>
              <a:rPr lang="en-US" sz="2800" dirty="0"/>
              <a:t> does he keep us encouraged. In the midst of the </a:t>
            </a:r>
            <a:r>
              <a:rPr lang="en-US" sz="2800" dirty="0" err="1"/>
              <a:t>zigs</a:t>
            </a:r>
            <a:r>
              <a:rPr lang="en-US" sz="2800" dirty="0"/>
              <a:t> and the </a:t>
            </a:r>
            <a:r>
              <a:rPr lang="en-US" sz="2800" dirty="0" err="1"/>
              <a:t>zags</a:t>
            </a:r>
            <a:r>
              <a:rPr lang="en-US" sz="2800" dirty="0"/>
              <a:t>, when we don’t see any progress, how does God keep us sustained on the way? What promises keep us moving in that direction?</a:t>
            </a: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001000" cy="2438400"/>
          </a:xfrm>
        </p:spPr>
        <p:txBody>
          <a:bodyPr/>
          <a:lstStyle/>
          <a:p>
            <a:pPr algn="ctr"/>
            <a:r>
              <a:rPr lang="en-US" dirty="0"/>
              <a:t>Example of Restatement: </a:t>
            </a:r>
            <a:br>
              <a:rPr lang="en-US" dirty="0"/>
            </a:br>
            <a:r>
              <a:rPr lang="en-US" dirty="0">
                <a:solidFill>
                  <a:schemeClr val="hlink"/>
                </a:solidFill>
              </a:rPr>
              <a:t>Transition </a:t>
            </a:r>
            <a:br>
              <a:rPr lang="en-US" dirty="0">
                <a:solidFill>
                  <a:schemeClr val="hlink"/>
                </a:solidFill>
              </a:rPr>
            </a:br>
            <a:r>
              <a:rPr lang="en-US" sz="3200" dirty="0"/>
              <a:t>Rick Warren</a:t>
            </a:r>
            <a:br>
              <a:rPr lang="en-US" sz="3200" dirty="0"/>
            </a:br>
            <a:r>
              <a:rPr lang="en-US" sz="3200" dirty="0"/>
              <a:t>“Why is the World So Messed Up?”</a:t>
            </a:r>
          </a:p>
        </p:txBody>
      </p:sp>
      <p:graphicFrame>
        <p:nvGraphicFramePr>
          <p:cNvPr id="4" name="Object 3"/>
          <p:cNvGraphicFramePr>
            <a:graphicFrameLocks noChangeAspect="1"/>
          </p:cNvGraphicFramePr>
          <p:nvPr>
            <p:extLst>
              <p:ext uri="{D42A27DB-BD31-4B8C-83A1-F6EECF244321}">
                <p14:modId xmlns:p14="http://schemas.microsoft.com/office/powerpoint/2010/main" val="1690558402"/>
              </p:ext>
            </p:extLst>
          </p:nvPr>
        </p:nvGraphicFramePr>
        <p:xfrm>
          <a:off x="3962400" y="3810000"/>
          <a:ext cx="1333500" cy="685800"/>
        </p:xfrm>
        <a:graphic>
          <a:graphicData uri="http://schemas.openxmlformats.org/presentationml/2006/ole">
            <mc:AlternateContent xmlns:mc="http://schemas.openxmlformats.org/markup-compatibility/2006">
              <mc:Choice xmlns:v="urn:schemas-microsoft-com:vml" Requires="v">
                <p:oleObj name="Packager Shell Object" showAsIcon="1" r:id="rId4" imgW="1333800" imgH="685800" progId="Package">
                  <p:embed/>
                </p:oleObj>
              </mc:Choice>
              <mc:Fallback>
                <p:oleObj name="Packager Shell Object" showAsIcon="1" r:id="rId4" imgW="1333800" imgH="685800" progId="Package">
                  <p:embed/>
                  <p:pic>
                    <p:nvPicPr>
                      <p:cNvPr id="0" name=""/>
                      <p:cNvPicPr/>
                      <p:nvPr/>
                    </p:nvPicPr>
                    <p:blipFill>
                      <a:blip r:embed="rId5"/>
                      <a:stretch>
                        <a:fillRect/>
                      </a:stretch>
                    </p:blipFill>
                    <p:spPr>
                      <a:xfrm>
                        <a:off x="3962400" y="3810000"/>
                        <a:ext cx="1333500" cy="685800"/>
                      </a:xfrm>
                      <a:prstGeom prst="rect">
                        <a:avLst/>
                      </a:prstGeom>
                    </p:spPr>
                  </p:pic>
                </p:oleObj>
              </mc:Fallback>
            </mc:AlternateContent>
          </a:graphicData>
        </a:graphic>
      </p:graphicFrame>
      <p:pic>
        <p:nvPicPr>
          <p:cNvPr id="3"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2404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85800"/>
            <a:ext cx="8001000" cy="914400"/>
          </a:xfrm>
        </p:spPr>
        <p:txBody>
          <a:bodyPr/>
          <a:lstStyle/>
          <a:p>
            <a:pPr algn="ctr" eaLnBrk="1" hangingPunct="1"/>
            <a:r>
              <a:rPr lang="en-US" sz="2800" dirty="0"/>
              <a:t>Rick Warren, “Why is the World So Messed Up?</a:t>
            </a:r>
          </a:p>
        </p:txBody>
      </p:sp>
      <p:sp>
        <p:nvSpPr>
          <p:cNvPr id="19459" name="Rectangle 3"/>
          <p:cNvSpPr>
            <a:spLocks noGrp="1" noChangeArrowheads="1"/>
          </p:cNvSpPr>
          <p:nvPr>
            <p:ph type="body" idx="1"/>
          </p:nvPr>
        </p:nvSpPr>
        <p:spPr>
          <a:xfrm>
            <a:off x="381000" y="1371600"/>
            <a:ext cx="8305800" cy="5181600"/>
          </a:xfrm>
        </p:spPr>
        <p:txBody>
          <a:bodyPr/>
          <a:lstStyle/>
          <a:p>
            <a:pPr eaLnBrk="1" hangingPunct="1">
              <a:buFontTx/>
              <a:buNone/>
            </a:pPr>
            <a:r>
              <a:rPr lang="en-US" sz="2800" dirty="0"/>
              <a:t>Now here’s the question I’ve got: why doesn’t God just shut the Earth down?</a:t>
            </a:r>
          </a:p>
          <a:p>
            <a:pPr eaLnBrk="1" hangingPunct="1">
              <a:buFontTx/>
              <a:buNone/>
            </a:pPr>
            <a:r>
              <a:rPr lang="en-US" sz="2800" dirty="0"/>
              <a:t>When he looks down and sees genocide and suicide and war and rape and murder and people hating each other, people cheating on each other, and people being mean, why doesn’t he just pull the plug on the planet? Why does he put up with it? He’s got the power to shut it all down. Why doesn’t God just close up shop? Why is he allowing a broken planet to limp along for a little bit longer?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609600"/>
            <a:ext cx="8001000" cy="838200"/>
          </a:xfrm>
        </p:spPr>
        <p:txBody>
          <a:bodyPr/>
          <a:lstStyle/>
          <a:p>
            <a:pPr algn="ctr" eaLnBrk="1" hangingPunct="1"/>
            <a:r>
              <a:rPr lang="en-US" sz="2800" dirty="0"/>
              <a:t>John MacArthur, “Fifteen Words of Hope.”</a:t>
            </a:r>
          </a:p>
        </p:txBody>
      </p:sp>
      <p:sp>
        <p:nvSpPr>
          <p:cNvPr id="20483" name="Rectangle 3"/>
          <p:cNvSpPr>
            <a:spLocks noGrp="1" noChangeArrowheads="1"/>
          </p:cNvSpPr>
          <p:nvPr>
            <p:ph type="body" idx="1"/>
          </p:nvPr>
        </p:nvSpPr>
        <p:spPr>
          <a:xfrm>
            <a:off x="304800" y="1371600"/>
            <a:ext cx="8153400" cy="5334000"/>
          </a:xfrm>
        </p:spPr>
        <p:txBody>
          <a:bodyPr/>
          <a:lstStyle/>
          <a:p>
            <a:pPr eaLnBrk="1" hangingPunct="1">
              <a:buFontTx/>
              <a:buNone/>
            </a:pPr>
            <a:r>
              <a:rPr lang="en-US" sz="2800" dirty="0"/>
              <a:t>	But then the question comes up, How can that be? How can such a reconciliation take place? How can an absolutely and utterly holy God who is infinitely pure and perfect ever be reconciled to sinners? How can he do that, who is too pure to look on sin or to fellowship with transgressors? How can God satisfy his just and holy law with a condemnation of sinners by full and deserved punishment, and still show them mercy who deserve no mercy?</a:t>
            </a:r>
          </a:p>
        </p:txBody>
      </p:sp>
      <p:pic>
        <p:nvPicPr>
          <p:cNvPr id="2"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685800" y="533400"/>
            <a:ext cx="7772400" cy="5867400"/>
          </a:xfrm>
        </p:spPr>
        <p:txBody>
          <a:bodyPr/>
          <a:lstStyle/>
          <a:p>
            <a:pPr eaLnBrk="1" hangingPunct="1">
              <a:buFontTx/>
              <a:buNone/>
            </a:pPr>
            <a:r>
              <a:rPr lang="en-US" dirty="0"/>
              <a:t>	How can God end the hostility and how can he take sinners into his holy heaven to live with him forever in intimate communion? How? How can both justice and grace be satisfied? How can love toward sinners and righteousness come together? To put it in Paul’s words, “How can God be just and a justifier of sinners?” The one verse I just read you explains how.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381000"/>
            <a:ext cx="8001000" cy="1143000"/>
          </a:xfrm>
        </p:spPr>
        <p:txBody>
          <a:bodyPr/>
          <a:lstStyle/>
          <a:p>
            <a:pPr algn="ctr">
              <a:defRPr/>
            </a:pPr>
            <a:r>
              <a:rPr lang="en-US" sz="3200" dirty="0"/>
              <a:t>You try it.</a:t>
            </a:r>
            <a:br>
              <a:rPr lang="en-US" sz="3200" dirty="0"/>
            </a:br>
            <a:r>
              <a:rPr lang="en-US" sz="3200" dirty="0"/>
              <a:t>Use restatement in a </a:t>
            </a:r>
            <a:r>
              <a:rPr lang="en-US" sz="3200" dirty="0">
                <a:solidFill>
                  <a:srgbClr val="00FFFF"/>
                </a:solidFill>
              </a:rPr>
              <a:t>transition</a:t>
            </a:r>
            <a:r>
              <a:rPr lang="en-US" sz="3200" dirty="0"/>
              <a:t>:</a:t>
            </a:r>
          </a:p>
        </p:txBody>
      </p:sp>
      <p:sp>
        <p:nvSpPr>
          <p:cNvPr id="3" name="Content Placeholder 2"/>
          <p:cNvSpPr>
            <a:spLocks noGrp="1"/>
          </p:cNvSpPr>
          <p:nvPr>
            <p:ph idx="1"/>
          </p:nvPr>
        </p:nvSpPr>
        <p:spPr>
          <a:xfrm>
            <a:off x="685800" y="1447800"/>
            <a:ext cx="7772400" cy="4724400"/>
          </a:xfrm>
        </p:spPr>
        <p:txBody>
          <a:bodyPr/>
          <a:lstStyle/>
          <a:p>
            <a:pPr marL="0" indent="0" algn="ctr">
              <a:buNone/>
              <a:defRPr/>
            </a:pPr>
            <a:r>
              <a:rPr lang="en-US" sz="2800" dirty="0"/>
              <a:t>“The verse says that Jesus is the ‘Great High Priest.’ We’ve seen what that metaphor means, but now let’s go further. </a:t>
            </a:r>
          </a:p>
          <a:p>
            <a:pPr marL="0" indent="0" algn="ctr">
              <a:buNone/>
              <a:defRPr/>
            </a:pPr>
            <a:r>
              <a:rPr lang="en-US" sz="2800" i="1" dirty="0">
                <a:solidFill>
                  <a:schemeClr val="accent2">
                    <a:lumMod val="40000"/>
                    <a:lumOff val="60000"/>
                  </a:schemeClr>
                </a:solidFill>
              </a:rPr>
              <a:t>What difference does it make?</a:t>
            </a:r>
          </a:p>
          <a:p>
            <a:pPr>
              <a:defRPr/>
            </a:pPr>
            <a:r>
              <a:rPr lang="en-US" sz="2400" dirty="0"/>
              <a:t>Groups of 2 (change partners and introduce yourselves). </a:t>
            </a:r>
          </a:p>
          <a:p>
            <a:pPr>
              <a:buFont typeface="Arial" pitchFamily="34" charset="0"/>
              <a:buChar char="•"/>
              <a:defRPr/>
            </a:pPr>
            <a:r>
              <a:rPr lang="en-US" sz="2400" dirty="0">
                <a:cs typeface="Arial" pitchFamily="34" charset="0"/>
              </a:rPr>
              <a:t>Restate at least three times.</a:t>
            </a:r>
          </a:p>
          <a:p>
            <a:pPr>
              <a:buFont typeface="Arial" pitchFamily="34" charset="0"/>
              <a:buChar char="•"/>
              <a:defRPr/>
            </a:pPr>
            <a:r>
              <a:rPr lang="en-US" sz="2400" dirty="0">
                <a:cs typeface="Arial" pitchFamily="34" charset="0"/>
              </a:rPr>
              <a:t>Speak aloud.</a:t>
            </a:r>
          </a:p>
          <a:p>
            <a:pPr>
              <a:defRPr/>
            </a:pPr>
            <a:endParaRPr lang="en-US" sz="2000" dirty="0"/>
          </a:p>
        </p:txBody>
      </p:sp>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4655"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772400" cy="5262979"/>
          </a:xfrm>
          <a:prstGeom prst="rect">
            <a:avLst/>
          </a:prstGeom>
          <a:noFill/>
        </p:spPr>
        <p:txBody>
          <a:bodyPr wrap="square">
            <a:spAutoFit/>
          </a:bodyPr>
          <a:lstStyle/>
          <a:p>
            <a:pPr algn="ctr">
              <a:defRPr/>
            </a:pPr>
            <a:r>
              <a:rPr lang="en-US" sz="3600" dirty="0">
                <a:latin typeface="Arial" pitchFamily="34" charset="0"/>
                <a:cs typeface="Arial" pitchFamily="34" charset="0"/>
              </a:rPr>
              <a:t>You Try It:</a:t>
            </a:r>
          </a:p>
          <a:p>
            <a:pPr algn="ctr">
              <a:defRPr/>
            </a:pPr>
            <a:r>
              <a:rPr lang="en-US" sz="3600" dirty="0">
                <a:latin typeface="Arial" pitchFamily="34" charset="0"/>
                <a:cs typeface="Arial" pitchFamily="34" charset="0"/>
              </a:rPr>
              <a:t>Restate this </a:t>
            </a:r>
            <a:r>
              <a:rPr lang="en-US" sz="3600" dirty="0">
                <a:solidFill>
                  <a:srgbClr val="00FFFF"/>
                </a:solidFill>
                <a:latin typeface="Arial" pitchFamily="34" charset="0"/>
                <a:cs typeface="Arial" pitchFamily="34" charset="0"/>
              </a:rPr>
              <a:t>Preview</a:t>
            </a:r>
            <a:r>
              <a:rPr lang="en-US" sz="3600" dirty="0">
                <a:latin typeface="Arial" pitchFamily="34" charset="0"/>
                <a:cs typeface="Arial" pitchFamily="34" charset="0"/>
              </a:rPr>
              <a:t> of Main Points:</a:t>
            </a:r>
          </a:p>
          <a:p>
            <a:pPr algn="ctr">
              <a:defRPr/>
            </a:pPr>
            <a:r>
              <a:rPr lang="en-US" sz="3200" dirty="0">
                <a:solidFill>
                  <a:schemeClr val="accent2">
                    <a:lumMod val="40000"/>
                    <a:lumOff val="60000"/>
                  </a:schemeClr>
                </a:solidFill>
                <a:latin typeface="Arial" pitchFamily="34" charset="0"/>
                <a:cs typeface="Arial" pitchFamily="34" charset="0"/>
              </a:rPr>
              <a:t>This passage will show us that he created us to worship with our words and our deeds.</a:t>
            </a:r>
          </a:p>
          <a:p>
            <a:pPr>
              <a:buFont typeface="Arial" pitchFamily="34" charset="0"/>
              <a:buChar char="•"/>
              <a:defRPr/>
            </a:pPr>
            <a:r>
              <a:rPr lang="en-US" sz="2800" dirty="0">
                <a:latin typeface="Arial" pitchFamily="34" charset="0"/>
                <a:cs typeface="Arial" pitchFamily="34" charset="0"/>
              </a:rPr>
              <a:t>Same groups of 2</a:t>
            </a:r>
            <a:r>
              <a:rPr lang="en-US" sz="2800" dirty="0">
                <a:solidFill>
                  <a:schemeClr val="tx2"/>
                </a:solidFill>
                <a:latin typeface="Arial" pitchFamily="34" charset="0"/>
                <a:cs typeface="Arial" pitchFamily="34" charset="0"/>
              </a:rPr>
              <a:t>. </a:t>
            </a:r>
            <a:endParaRPr lang="en-US" sz="2800" dirty="0">
              <a:latin typeface="Arial" pitchFamily="34" charset="0"/>
              <a:cs typeface="Arial" pitchFamily="34" charset="0"/>
            </a:endParaRPr>
          </a:p>
          <a:p>
            <a:pPr>
              <a:buFont typeface="Arial" pitchFamily="34" charset="0"/>
              <a:buChar char="•"/>
              <a:defRPr/>
            </a:pPr>
            <a:r>
              <a:rPr lang="en-US" sz="2800" dirty="0">
                <a:latin typeface="Arial" pitchFamily="34" charset="0"/>
                <a:cs typeface="Arial" pitchFamily="34" charset="0"/>
              </a:rPr>
              <a:t>Identify key terms.</a:t>
            </a:r>
          </a:p>
          <a:p>
            <a:pPr>
              <a:buFont typeface="Arial" pitchFamily="34" charset="0"/>
              <a:buChar char="•"/>
              <a:defRPr/>
            </a:pPr>
            <a:r>
              <a:rPr lang="en-US" sz="2800" dirty="0">
                <a:latin typeface="Arial" pitchFamily="34" charset="0"/>
                <a:cs typeface="Arial" pitchFamily="34" charset="0"/>
              </a:rPr>
              <a:t>Think of synonyms for those key terms.</a:t>
            </a:r>
          </a:p>
          <a:p>
            <a:pPr>
              <a:buFont typeface="Arial" pitchFamily="34" charset="0"/>
              <a:buChar char="•"/>
              <a:defRPr/>
            </a:pPr>
            <a:r>
              <a:rPr lang="en-US" sz="2800" dirty="0">
                <a:latin typeface="Arial" pitchFamily="34" charset="0"/>
                <a:cs typeface="Arial" pitchFamily="34" charset="0"/>
              </a:rPr>
              <a:t>Restate at least three times using those synonyms.</a:t>
            </a:r>
          </a:p>
          <a:p>
            <a:pPr>
              <a:buFont typeface="Arial" pitchFamily="34" charset="0"/>
              <a:buChar char="•"/>
              <a:defRPr/>
            </a:pPr>
            <a:r>
              <a:rPr lang="en-US" sz="2800" dirty="0">
                <a:latin typeface="Arial" pitchFamily="34" charset="0"/>
                <a:cs typeface="Arial" pitchFamily="34" charset="0"/>
              </a:rPr>
              <a:t>Each person will speak aloud.</a:t>
            </a:r>
          </a:p>
        </p:txBody>
      </p:sp>
      <p:pic>
        <p:nvPicPr>
          <p:cNvPr id="3"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0414"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2362200" y="381000"/>
            <a:ext cx="44862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effectLst>
                  <a:outerShdw dist="35921" dir="2700000" algn="ctr" rotWithShape="0">
                    <a:srgbClr val="808080">
                      <a:alpha val="79999"/>
                    </a:srgbClr>
                  </a:outerShdw>
                </a:effectLst>
                <a:latin typeface="Arial Black"/>
              </a:rPr>
              <a:t>2 Timothy 4:1-2</a:t>
            </a:r>
          </a:p>
        </p:txBody>
      </p:sp>
      <p:sp>
        <p:nvSpPr>
          <p:cNvPr id="11267" name="Text Box 3"/>
          <p:cNvSpPr txBox="1">
            <a:spLocks noChangeArrowheads="1"/>
          </p:cNvSpPr>
          <p:nvPr/>
        </p:nvSpPr>
        <p:spPr bwMode="auto">
          <a:xfrm>
            <a:off x="533400" y="1320800"/>
            <a:ext cx="8153400" cy="4031873"/>
          </a:xfrm>
          <a:prstGeom prst="rect">
            <a:avLst/>
          </a:prstGeom>
          <a:noFill/>
          <a:ln w="9525">
            <a:noFill/>
            <a:miter lim="800000"/>
            <a:headEnd/>
            <a:tailEnd/>
          </a:ln>
        </p:spPr>
        <p:txBody>
          <a:bodyPr>
            <a:spAutoFit/>
          </a:bodyPr>
          <a:lstStyle/>
          <a:p>
            <a:pPr>
              <a:spcBef>
                <a:spcPct val="50000"/>
              </a:spcBef>
            </a:pPr>
            <a:r>
              <a:rPr lang="en-US" sz="3200" b="1" dirty="0">
                <a:latin typeface="Tahoma" pitchFamily="34" charset="0"/>
              </a:rPr>
              <a:t>In the presence of God and of Christ Jesus, who will judge the living and the dead, and in view of his appearing and his kingdom, I give you this charge: Preach the Word; be prepared in season and out of season; correct, rebuke, and encourage—with great patience and careful instruction.</a:t>
            </a:r>
          </a:p>
        </p:txBody>
      </p:sp>
      <p:pic>
        <p:nvPicPr>
          <p:cNvPr id="11268" name="Picture 4" descr="MPj03849090000[1]"/>
          <p:cNvPicPr>
            <a:picLocks noChangeAspect="1" noChangeArrowheads="1"/>
          </p:cNvPicPr>
          <p:nvPr/>
        </p:nvPicPr>
        <p:blipFill>
          <a:blip r:embed="rId4" cstate="print"/>
          <a:srcRect/>
          <a:stretch>
            <a:fillRect/>
          </a:stretch>
        </p:blipFill>
        <p:spPr bwMode="auto">
          <a:xfrm>
            <a:off x="7924800" y="381000"/>
            <a:ext cx="762000" cy="760413"/>
          </a:xfrm>
          <a:prstGeom prst="rect">
            <a:avLst/>
          </a:prstGeom>
          <a:noFill/>
          <a:ln w="9525">
            <a:noFill/>
            <a:miter lim="800000"/>
            <a:headEnd/>
            <a:tailEnd/>
          </a:ln>
        </p:spPr>
      </p:pic>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09600"/>
            <a:ext cx="8001000" cy="990600"/>
          </a:xfrm>
        </p:spPr>
        <p:txBody>
          <a:bodyPr/>
          <a:lstStyle/>
          <a:p>
            <a:pPr algn="ctr"/>
            <a:r>
              <a:rPr lang="en-US" dirty="0"/>
              <a:t>Example of Restatement: </a:t>
            </a:r>
            <a:r>
              <a:rPr lang="en-US" dirty="0">
                <a:solidFill>
                  <a:srgbClr val="00FFFF"/>
                </a:solidFill>
              </a:rPr>
              <a:t>Key Idea</a:t>
            </a:r>
            <a:r>
              <a:rPr lang="en-US" dirty="0">
                <a:solidFill>
                  <a:schemeClr val="accent2">
                    <a:lumMod val="40000"/>
                    <a:lumOff val="60000"/>
                  </a:schemeClr>
                </a:solidFill>
              </a:rPr>
              <a:t> (We all experience hopelessness).</a:t>
            </a:r>
            <a:br>
              <a:rPr lang="en-US" dirty="0"/>
            </a:br>
            <a:r>
              <a:rPr lang="en-US" sz="3200" dirty="0"/>
              <a:t>Dr. Tony Evans</a:t>
            </a:r>
            <a:br>
              <a:rPr lang="en-US" sz="3200" dirty="0"/>
            </a:br>
            <a:r>
              <a:rPr lang="en-US" sz="3200" dirty="0"/>
              <a:t>“God is Up to Something Great”</a:t>
            </a:r>
          </a:p>
        </p:txBody>
      </p:sp>
      <p:graphicFrame>
        <p:nvGraphicFramePr>
          <p:cNvPr id="5" name="Object 4"/>
          <p:cNvGraphicFramePr>
            <a:graphicFrameLocks noChangeAspect="1"/>
          </p:cNvGraphicFramePr>
          <p:nvPr>
            <p:extLst>
              <p:ext uri="{D42A27DB-BD31-4B8C-83A1-F6EECF244321}">
                <p14:modId xmlns:p14="http://schemas.microsoft.com/office/powerpoint/2010/main" val="1345137424"/>
              </p:ext>
            </p:extLst>
          </p:nvPr>
        </p:nvGraphicFramePr>
        <p:xfrm>
          <a:off x="3657600" y="4114800"/>
          <a:ext cx="1333500" cy="685800"/>
        </p:xfrm>
        <a:graphic>
          <a:graphicData uri="http://schemas.openxmlformats.org/presentationml/2006/ole">
            <mc:AlternateContent xmlns:mc="http://schemas.openxmlformats.org/markup-compatibility/2006">
              <mc:Choice xmlns:v="urn:schemas-microsoft-com:vml" Requires="v">
                <p:oleObj name="Packager Shell Object" showAsIcon="1" r:id="rId4" imgW="1333800" imgH="685800" progId="Package">
                  <p:embed/>
                </p:oleObj>
              </mc:Choice>
              <mc:Fallback>
                <p:oleObj name="Packager Shell Object" showAsIcon="1" r:id="rId4" imgW="1333800" imgH="685800" progId="Package">
                  <p:embed/>
                  <p:pic>
                    <p:nvPicPr>
                      <p:cNvPr id="0" name=""/>
                      <p:cNvPicPr/>
                      <p:nvPr/>
                    </p:nvPicPr>
                    <p:blipFill>
                      <a:blip r:embed="rId5"/>
                      <a:stretch>
                        <a:fillRect/>
                      </a:stretch>
                    </p:blipFill>
                    <p:spPr>
                      <a:xfrm>
                        <a:off x="3657600" y="4114800"/>
                        <a:ext cx="1333500" cy="685800"/>
                      </a:xfrm>
                      <a:prstGeom prst="rect">
                        <a:avLst/>
                      </a:prstGeom>
                    </p:spPr>
                  </p:pic>
                </p:oleObj>
              </mc:Fallback>
            </mc:AlternateContent>
          </a:graphicData>
        </a:graphic>
      </p:graphicFrame>
      <p:pic>
        <p:nvPicPr>
          <p:cNvPr id="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506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533400"/>
            <a:ext cx="8001000" cy="1447800"/>
          </a:xfrm>
        </p:spPr>
        <p:txBody>
          <a:bodyPr/>
          <a:lstStyle/>
          <a:p>
            <a:pPr algn="ctr" eaLnBrk="1" hangingPunct="1">
              <a:defRPr/>
            </a:pPr>
            <a:r>
              <a:rPr lang="en-US" sz="3200" dirty="0"/>
              <a:t>Tony Evans, “God is Up to Something Great.”</a:t>
            </a:r>
            <a:endParaRPr lang="en-US" sz="4000" dirty="0"/>
          </a:p>
        </p:txBody>
      </p:sp>
      <p:sp>
        <p:nvSpPr>
          <p:cNvPr id="24579" name="Rectangle 3"/>
          <p:cNvSpPr>
            <a:spLocks noGrp="1" noChangeArrowheads="1"/>
          </p:cNvSpPr>
          <p:nvPr>
            <p:ph type="body" idx="1"/>
          </p:nvPr>
        </p:nvSpPr>
        <p:spPr>
          <a:xfrm>
            <a:off x="685800" y="2057400"/>
            <a:ext cx="7772400" cy="3810000"/>
          </a:xfrm>
        </p:spPr>
        <p:txBody>
          <a:bodyPr/>
          <a:lstStyle/>
          <a:p>
            <a:pPr eaLnBrk="1" hangingPunct="1"/>
            <a:r>
              <a:rPr lang="en-US" i="1" dirty="0"/>
              <a:t>Repetition</a:t>
            </a:r>
            <a:r>
              <a:rPr lang="en-US" dirty="0"/>
              <a:t> of word “hopelessness.”</a:t>
            </a:r>
          </a:p>
          <a:p>
            <a:pPr eaLnBrk="1" hangingPunct="1"/>
            <a:r>
              <a:rPr lang="en-US" dirty="0"/>
              <a:t>Use of </a:t>
            </a:r>
            <a:r>
              <a:rPr lang="en-US" i="1" dirty="0"/>
              <a:t>images and examples </a:t>
            </a:r>
            <a:r>
              <a:rPr lang="en-US" dirty="0"/>
              <a:t>to define.</a:t>
            </a:r>
          </a:p>
          <a:p>
            <a:pPr eaLnBrk="1" hangingPunct="1"/>
            <a:r>
              <a:rPr lang="en-US" dirty="0"/>
              <a:t>Prompting of </a:t>
            </a:r>
            <a:r>
              <a:rPr lang="en-US" i="1" dirty="0"/>
              <a:t>affect</a:t>
            </a:r>
            <a:r>
              <a:rPr lang="en-US" dirty="0"/>
              <a:t> as well as cognition.</a:t>
            </a:r>
          </a:p>
          <a:p>
            <a:pPr eaLnBrk="1" hangingPunct="1"/>
            <a:r>
              <a:rPr lang="en-US" i="1" dirty="0"/>
              <a:t>Rhythm</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Rot="1" noChangeArrowheads="1"/>
          </p:cNvSpPr>
          <p:nvPr>
            <p:ph type="title"/>
          </p:nvPr>
        </p:nvSpPr>
        <p:spPr/>
        <p:txBody>
          <a:bodyPr/>
          <a:lstStyle/>
          <a:p>
            <a:pPr eaLnBrk="1" hangingPunct="1">
              <a:defRPr/>
            </a:pPr>
            <a:r>
              <a:rPr lang="en-US" sz="4000" b="1"/>
              <a:t>How to Speak to Help Listeners Listen</a:t>
            </a:r>
          </a:p>
        </p:txBody>
      </p:sp>
      <p:sp>
        <p:nvSpPr>
          <p:cNvPr id="158723" name="Rectangle 3"/>
          <p:cNvSpPr>
            <a:spLocks noGrp="1" noRot="1" noChangeArrowheads="1"/>
          </p:cNvSpPr>
          <p:nvPr>
            <p:ph type="body" idx="1"/>
          </p:nvPr>
        </p:nvSpPr>
        <p:spPr/>
        <p:txBody>
          <a:bodyPr/>
          <a:lstStyle/>
          <a:p>
            <a:pPr eaLnBrk="1" hangingPunct="1">
              <a:defRPr/>
            </a:pPr>
            <a:r>
              <a:rPr lang="en-US" b="1" dirty="0"/>
              <a:t>Restate key ideas.</a:t>
            </a:r>
          </a:p>
          <a:p>
            <a:pPr eaLnBrk="1" hangingPunct="1">
              <a:defRPr/>
            </a:pPr>
            <a:r>
              <a:rPr lang="en-US" b="1" dirty="0"/>
              <a:t>If your points are a list, use the same word each time you introduce a new point.</a:t>
            </a:r>
          </a:p>
        </p:txBody>
      </p:sp>
      <p:pic>
        <p:nvPicPr>
          <p:cNvPr id="2"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dissolve">
                                      <p:cBhvr>
                                        <p:cTn id="7" dur="500"/>
                                        <p:tgtEl>
                                          <p:spTgt spid="1587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8723">
                                            <p:txEl>
                                              <p:pRg st="1" end="1"/>
                                            </p:txEl>
                                          </p:spTgt>
                                        </p:tgtEl>
                                        <p:attrNameLst>
                                          <p:attrName>style.visibility</p:attrName>
                                        </p:attrNameLst>
                                      </p:cBhvr>
                                      <p:to>
                                        <p:strVal val="visible"/>
                                      </p:to>
                                    </p:set>
                                    <p:animEffect transition="in" filter="dissolve">
                                      <p:cBhvr>
                                        <p:cTn id="15" dur="500"/>
                                        <p:tgtEl>
                                          <p:spTgt spid="158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5716"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58722" grpId="0"/>
      <p:bldP spid="15872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Cj00978990000[1]"/>
          <p:cNvPicPr>
            <a:picLocks noChangeAspect="1" noChangeArrowheads="1"/>
          </p:cNvPicPr>
          <p:nvPr/>
        </p:nvPicPr>
        <p:blipFill>
          <a:blip r:embed="rId4" cstate="print">
            <a:lum bright="76000" contrast="-70000"/>
            <a:grayscl/>
          </a:blip>
          <a:srcRect/>
          <a:stretch>
            <a:fillRect/>
          </a:stretch>
        </p:blipFill>
        <p:spPr bwMode="auto">
          <a:xfrm>
            <a:off x="0" y="0"/>
            <a:ext cx="9144000" cy="6858000"/>
          </a:xfrm>
          <a:prstGeom prst="rect">
            <a:avLst/>
          </a:prstGeom>
          <a:solidFill>
            <a:schemeClr val="tx1"/>
          </a:solidFill>
          <a:ln w="9525">
            <a:noFill/>
            <a:miter lim="800000"/>
            <a:headEnd/>
            <a:tailEnd/>
          </a:ln>
        </p:spPr>
      </p:pic>
      <p:sp>
        <p:nvSpPr>
          <p:cNvPr id="68610" name="Rectangle 2"/>
          <p:cNvSpPr>
            <a:spLocks noGrp="1" noRot="1" noChangeArrowheads="1"/>
          </p:cNvSpPr>
          <p:nvPr>
            <p:ph type="title"/>
          </p:nvPr>
        </p:nvSpPr>
        <p:spPr>
          <a:xfrm>
            <a:off x="457200" y="609600"/>
            <a:ext cx="8229600" cy="1143000"/>
          </a:xfrm>
        </p:spPr>
        <p:txBody>
          <a:bodyPr/>
          <a:lstStyle/>
          <a:p>
            <a:pPr eaLnBrk="1" hangingPunct="1">
              <a:defRPr/>
            </a:pPr>
            <a:r>
              <a:rPr lang="en-US" sz="4800">
                <a:solidFill>
                  <a:srgbClr val="FF0000"/>
                </a:solidFill>
                <a:latin typeface="Arial" charset="0"/>
              </a:rPr>
              <a:t>DON’T</a:t>
            </a:r>
            <a:r>
              <a:rPr lang="en-US" sz="4000" b="0">
                <a:solidFill>
                  <a:srgbClr val="FF0000"/>
                </a:solidFill>
                <a:latin typeface="Arial" charset="0"/>
              </a:rPr>
              <a:t>:</a:t>
            </a:r>
            <a:br>
              <a:rPr lang="en-US" sz="4000" b="0">
                <a:solidFill>
                  <a:srgbClr val="FF0000"/>
                </a:solidFill>
                <a:latin typeface="Arial" charset="0"/>
              </a:rPr>
            </a:br>
            <a:endParaRPr lang="en-US" sz="4000" b="0">
              <a:solidFill>
                <a:srgbClr val="FF0000"/>
              </a:solidFill>
              <a:latin typeface="Arial" charset="0"/>
            </a:endParaRPr>
          </a:p>
        </p:txBody>
      </p:sp>
      <p:sp>
        <p:nvSpPr>
          <p:cNvPr id="68611" name="Rectangle 3"/>
          <p:cNvSpPr>
            <a:spLocks noGrp="1" noChangeArrowheads="1"/>
          </p:cNvSpPr>
          <p:nvPr>
            <p:ph type="body" idx="1"/>
          </p:nvPr>
        </p:nvSpPr>
        <p:spPr>
          <a:xfrm>
            <a:off x="304800" y="1676400"/>
            <a:ext cx="8839200" cy="4953000"/>
          </a:xfrm>
        </p:spPr>
        <p:txBody>
          <a:bodyPr/>
          <a:lstStyle/>
          <a:p>
            <a:pPr marL="812800" indent="-812800" eaLnBrk="1" hangingPunct="1">
              <a:buClr>
                <a:srgbClr val="FF0000"/>
              </a:buClr>
              <a:buSzTx/>
              <a:buFont typeface="Wingdings" pitchFamily="2" charset="2"/>
              <a:buNone/>
              <a:defRPr/>
            </a:pPr>
            <a:r>
              <a:rPr lang="en-US" b="1" dirty="0">
                <a:solidFill>
                  <a:schemeClr val="bg2"/>
                </a:solidFill>
                <a:effectLst/>
                <a:latin typeface="Arial" charset="0"/>
              </a:rPr>
              <a:t>Transition: Why does the grace of God turn up the heat?</a:t>
            </a:r>
          </a:p>
          <a:p>
            <a:pPr marL="1524000" lvl="2" indent="-609600" eaLnBrk="1" hangingPunct="1">
              <a:buClr>
                <a:srgbClr val="FF0000"/>
              </a:buClr>
              <a:buSzTx/>
              <a:buFont typeface="Wingdings" pitchFamily="2" charset="2"/>
              <a:buAutoNum type="romanUcPeriod"/>
              <a:defRPr/>
            </a:pPr>
            <a:r>
              <a:rPr lang="en-US" b="1" i="1" dirty="0">
                <a:solidFill>
                  <a:schemeClr val="bg2"/>
                </a:solidFill>
                <a:effectLst/>
                <a:latin typeface="Arial" charset="0"/>
              </a:rPr>
              <a:t>Our sin.</a:t>
            </a:r>
            <a:endParaRPr lang="en-US" b="1" dirty="0">
              <a:solidFill>
                <a:schemeClr val="bg2"/>
              </a:solidFill>
              <a:effectLst/>
              <a:latin typeface="Arial" charset="0"/>
            </a:endParaRPr>
          </a:p>
          <a:p>
            <a:pPr marL="1524000" lvl="2" indent="-609600" eaLnBrk="1" hangingPunct="1">
              <a:buClr>
                <a:srgbClr val="FF0000"/>
              </a:buClr>
              <a:buSzTx/>
              <a:buFont typeface="Wingdings" pitchFamily="2" charset="2"/>
              <a:buAutoNum type="romanUcPeriod"/>
              <a:defRPr/>
            </a:pPr>
            <a:r>
              <a:rPr lang="en-US" b="1" i="1" dirty="0">
                <a:solidFill>
                  <a:schemeClr val="bg2"/>
                </a:solidFill>
                <a:effectLst/>
                <a:latin typeface="Arial" charset="0"/>
              </a:rPr>
              <a:t>God’s glory demands it.</a:t>
            </a:r>
          </a:p>
          <a:p>
            <a:pPr marL="1524000" lvl="2" indent="-609600" eaLnBrk="1" hangingPunct="1">
              <a:buClr>
                <a:srgbClr val="FF0000"/>
              </a:buClr>
              <a:buSzTx/>
              <a:buFont typeface="Wingdings" pitchFamily="2" charset="2"/>
              <a:buAutoNum type="romanUcPeriod"/>
              <a:defRPr/>
            </a:pPr>
            <a:r>
              <a:rPr lang="en-US" b="1" i="1" dirty="0">
                <a:solidFill>
                  <a:schemeClr val="bg2"/>
                </a:solidFill>
                <a:effectLst/>
                <a:latin typeface="Arial" charset="0"/>
              </a:rPr>
              <a:t>When discipline comes.</a:t>
            </a:r>
          </a:p>
          <a:p>
            <a:pPr marL="520700" lvl="1" indent="-34925" eaLnBrk="1" hangingPunct="1">
              <a:buClr>
                <a:srgbClr val="FF0000"/>
              </a:buClr>
              <a:buSzTx/>
              <a:buFont typeface="Wingdings" pitchFamily="2" charset="2"/>
              <a:buNone/>
              <a:defRPr/>
            </a:pPr>
            <a:r>
              <a:rPr lang="en-US" b="1" dirty="0">
                <a:solidFill>
                  <a:schemeClr val="bg2"/>
                </a:solidFill>
                <a:effectLst/>
                <a:latin typeface="Arial" charset="0"/>
              </a:rPr>
              <a:t>Notice: the transition (“</a:t>
            </a:r>
            <a:r>
              <a:rPr lang="en-US" b="1" i="1" dirty="0">
                <a:solidFill>
                  <a:schemeClr val="accent2">
                    <a:lumMod val="75000"/>
                  </a:schemeClr>
                </a:solidFill>
                <a:effectLst/>
                <a:latin typeface="Arial" charset="0"/>
              </a:rPr>
              <a:t>why</a:t>
            </a:r>
            <a:r>
              <a:rPr lang="en-US" b="1" dirty="0">
                <a:solidFill>
                  <a:schemeClr val="accent2">
                    <a:lumMod val="75000"/>
                  </a:schemeClr>
                </a:solidFill>
                <a:effectLst/>
                <a:latin typeface="Arial" charset="0"/>
              </a:rPr>
              <a:t> </a:t>
            </a:r>
            <a:r>
              <a:rPr lang="en-US" b="1" dirty="0">
                <a:solidFill>
                  <a:schemeClr val="bg2"/>
                </a:solidFill>
                <a:effectLst/>
                <a:latin typeface="Arial" charset="0"/>
              </a:rPr>
              <a:t>does the grace of God . . .”) implies that the following material will answer the question </a:t>
            </a:r>
            <a:r>
              <a:rPr lang="en-US" b="1" dirty="0">
                <a:solidFill>
                  <a:schemeClr val="accent2">
                    <a:lumMod val="75000"/>
                  </a:schemeClr>
                </a:solidFill>
                <a:effectLst/>
                <a:latin typeface="Arial" charset="0"/>
              </a:rPr>
              <a:t>“why?”</a:t>
            </a:r>
            <a:r>
              <a:rPr lang="en-US" b="1" dirty="0">
                <a:solidFill>
                  <a:schemeClr val="bg2"/>
                </a:solidFill>
                <a:effectLst/>
                <a:latin typeface="Arial" charset="0"/>
              </a:rPr>
              <a:t> The listeners expect that you will provide </a:t>
            </a:r>
            <a:r>
              <a:rPr lang="en-US" b="1" i="1" dirty="0">
                <a:solidFill>
                  <a:schemeClr val="bg2"/>
                </a:solidFill>
                <a:effectLst/>
                <a:latin typeface="Arial" charset="0"/>
              </a:rPr>
              <a:t>reasons. </a:t>
            </a:r>
            <a:r>
              <a:rPr lang="en-US" b="1" dirty="0">
                <a:solidFill>
                  <a:schemeClr val="bg2"/>
                </a:solidFill>
                <a:effectLst/>
                <a:latin typeface="Arial" charset="0"/>
              </a:rPr>
              <a:t>Therefore, your main points should use the key term </a:t>
            </a:r>
            <a:r>
              <a:rPr lang="en-US" b="1" i="1" dirty="0">
                <a:solidFill>
                  <a:schemeClr val="accent2">
                    <a:lumMod val="75000"/>
                  </a:schemeClr>
                </a:solidFill>
                <a:effectLst/>
                <a:latin typeface="Arial" charset="0"/>
              </a:rPr>
              <a:t>“reason.”</a:t>
            </a:r>
          </a:p>
        </p:txBody>
      </p:sp>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1000" fill="hold"/>
                                        <p:tgtEl>
                                          <p:spTgt spid="686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86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86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8611">
                                            <p:txEl>
                                              <p:pRg st="1" end="1"/>
                                            </p:txEl>
                                          </p:spTgt>
                                        </p:tgtEl>
                                        <p:attrNameLst>
                                          <p:attrName>style.visibility</p:attrName>
                                        </p:attrNameLst>
                                      </p:cBhvr>
                                      <p:to>
                                        <p:strVal val="visible"/>
                                      </p:to>
                                    </p:set>
                                    <p:anim calcmode="lin" valueType="num">
                                      <p:cBhvr>
                                        <p:cTn id="14" dur="1000" fill="hold"/>
                                        <p:tgtEl>
                                          <p:spTgt spid="68611">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6861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86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8611">
                                            <p:txEl>
                                              <p:pRg st="2" end="2"/>
                                            </p:txEl>
                                          </p:spTgt>
                                        </p:tgtEl>
                                        <p:attrNameLst>
                                          <p:attrName>style.visibility</p:attrName>
                                        </p:attrNameLst>
                                      </p:cBhvr>
                                      <p:to>
                                        <p:strVal val="visible"/>
                                      </p:to>
                                    </p:set>
                                    <p:anim calcmode="lin" valueType="num">
                                      <p:cBhvr>
                                        <p:cTn id="21" dur="1000" fill="hold"/>
                                        <p:tgtEl>
                                          <p:spTgt spid="6861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6861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86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68611">
                                            <p:txEl>
                                              <p:pRg st="3" end="3"/>
                                            </p:txEl>
                                          </p:spTgt>
                                        </p:tgtEl>
                                        <p:attrNameLst>
                                          <p:attrName>style.visibility</p:attrName>
                                        </p:attrNameLst>
                                      </p:cBhvr>
                                      <p:to>
                                        <p:strVal val="visible"/>
                                      </p:to>
                                    </p:set>
                                    <p:anim calcmode="lin" valueType="num">
                                      <p:cBhvr>
                                        <p:cTn id="28" dur="1000" fill="hold"/>
                                        <p:tgtEl>
                                          <p:spTgt spid="68611">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6861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686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68611">
                                            <p:txEl>
                                              <p:pRg st="4" end="4"/>
                                            </p:txEl>
                                          </p:spTgt>
                                        </p:tgtEl>
                                        <p:attrNameLst>
                                          <p:attrName>style.visibility</p:attrName>
                                        </p:attrNameLst>
                                      </p:cBhvr>
                                      <p:to>
                                        <p:strVal val="visible"/>
                                      </p:to>
                                    </p:set>
                                    <p:anim calcmode="lin" valueType="num">
                                      <p:cBhvr>
                                        <p:cTn id="35" dur="1000" fill="hold"/>
                                        <p:tgtEl>
                                          <p:spTgt spid="68611">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6861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68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51495"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686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MPj04025850000[1]"/>
          <p:cNvPicPr>
            <a:picLocks noChangeAspect="1" noChangeArrowheads="1"/>
          </p:cNvPicPr>
          <p:nvPr/>
        </p:nvPicPr>
        <p:blipFill>
          <a:blip r:embed="rId4" cstate="print">
            <a:lum bright="-24000"/>
            <a:grayscl/>
          </a:blip>
          <a:srcRect/>
          <a:stretch>
            <a:fillRect/>
          </a:stretch>
        </p:blipFill>
        <p:spPr bwMode="auto">
          <a:xfrm>
            <a:off x="0" y="0"/>
            <a:ext cx="9144000" cy="6858000"/>
          </a:xfrm>
          <a:prstGeom prst="rect">
            <a:avLst/>
          </a:prstGeom>
          <a:noFill/>
          <a:ln w="9525">
            <a:noFill/>
            <a:miter lim="800000"/>
            <a:headEnd/>
            <a:tailEnd/>
          </a:ln>
        </p:spPr>
      </p:pic>
      <p:sp>
        <p:nvSpPr>
          <p:cNvPr id="67586" name="Rectangle 2"/>
          <p:cNvSpPr>
            <a:spLocks noGrp="1" noRot="1" noChangeArrowheads="1"/>
          </p:cNvSpPr>
          <p:nvPr>
            <p:ph type="title"/>
          </p:nvPr>
        </p:nvSpPr>
        <p:spPr>
          <a:xfrm>
            <a:off x="457200" y="685800"/>
            <a:ext cx="8229600" cy="1143000"/>
          </a:xfrm>
        </p:spPr>
        <p:txBody>
          <a:bodyPr/>
          <a:lstStyle/>
          <a:p>
            <a:pPr eaLnBrk="1" hangingPunct="1">
              <a:defRPr/>
            </a:pPr>
            <a:r>
              <a:rPr lang="en-US" sz="4800" dirty="0">
                <a:solidFill>
                  <a:srgbClr val="00FF00"/>
                </a:solidFill>
                <a:latin typeface="Arial" charset="0"/>
              </a:rPr>
              <a:t>DO:</a:t>
            </a:r>
            <a:br>
              <a:rPr lang="en-US" sz="4800" dirty="0">
                <a:solidFill>
                  <a:srgbClr val="00FF00"/>
                </a:solidFill>
                <a:latin typeface="Arial" charset="0"/>
              </a:rPr>
            </a:br>
            <a:endParaRPr lang="en-US" sz="4800" dirty="0">
              <a:solidFill>
                <a:srgbClr val="00FF00"/>
              </a:solidFill>
              <a:latin typeface="Arial" charset="0"/>
            </a:endParaRPr>
          </a:p>
        </p:txBody>
      </p:sp>
      <p:sp>
        <p:nvSpPr>
          <p:cNvPr id="67587" name="Rectangle 3"/>
          <p:cNvSpPr>
            <a:spLocks noGrp="1" noChangeArrowheads="1"/>
          </p:cNvSpPr>
          <p:nvPr>
            <p:ph type="body" idx="1"/>
          </p:nvPr>
        </p:nvSpPr>
        <p:spPr>
          <a:xfrm>
            <a:off x="152400" y="1828800"/>
            <a:ext cx="8839200" cy="4953000"/>
          </a:xfrm>
        </p:spPr>
        <p:txBody>
          <a:bodyPr/>
          <a:lstStyle/>
          <a:p>
            <a:pPr marL="812800" indent="-812800" eaLnBrk="1" hangingPunct="1">
              <a:lnSpc>
                <a:spcPct val="90000"/>
              </a:lnSpc>
              <a:buSzTx/>
              <a:buFont typeface="Wingdings" pitchFamily="2" charset="2"/>
              <a:buNone/>
              <a:defRPr/>
            </a:pPr>
            <a:r>
              <a:rPr lang="en-US" b="1" dirty="0">
                <a:latin typeface="Arial" charset="0"/>
              </a:rPr>
              <a:t>Why does the grace of God turn up the heat?</a:t>
            </a:r>
          </a:p>
          <a:p>
            <a:pPr marL="1168400" lvl="1" indent="-711200" eaLnBrk="1" hangingPunct="1">
              <a:lnSpc>
                <a:spcPct val="90000"/>
              </a:lnSpc>
              <a:buSzTx/>
              <a:buFont typeface="Wingdings" pitchFamily="2" charset="2"/>
              <a:buAutoNum type="romanUcPeriod"/>
              <a:defRPr/>
            </a:pPr>
            <a:r>
              <a:rPr lang="en-US" b="1" i="1" dirty="0">
                <a:solidFill>
                  <a:srgbClr val="FFFF00"/>
                </a:solidFill>
                <a:latin typeface="Arial" charset="0"/>
              </a:rPr>
              <a:t>One reason God turns up the heat </a:t>
            </a:r>
            <a:r>
              <a:rPr lang="en-US" b="1" dirty="0">
                <a:solidFill>
                  <a:srgbClr val="FFFF00"/>
                </a:solidFill>
                <a:latin typeface="Arial" charset="0"/>
              </a:rPr>
              <a:t>is because our sin demands it.</a:t>
            </a:r>
          </a:p>
          <a:p>
            <a:pPr marL="1168400" lvl="1" indent="-711200" eaLnBrk="1" hangingPunct="1">
              <a:lnSpc>
                <a:spcPct val="90000"/>
              </a:lnSpc>
              <a:buSzTx/>
              <a:buFont typeface="Wingdings" pitchFamily="2" charset="2"/>
              <a:buAutoNum type="romanUcPeriod"/>
              <a:defRPr/>
            </a:pPr>
            <a:r>
              <a:rPr lang="en-US" b="1" i="1" dirty="0">
                <a:solidFill>
                  <a:srgbClr val="FFFF00"/>
                </a:solidFill>
                <a:latin typeface="Arial" charset="0"/>
              </a:rPr>
              <a:t>A second reason God turns up the heat </a:t>
            </a:r>
            <a:r>
              <a:rPr lang="en-US" b="1" dirty="0">
                <a:solidFill>
                  <a:srgbClr val="FFFF00"/>
                </a:solidFill>
                <a:latin typeface="Arial" charset="0"/>
              </a:rPr>
              <a:t>is because he is jealous for his own glory.</a:t>
            </a:r>
          </a:p>
          <a:p>
            <a:pPr marL="1168400" lvl="1" indent="-711200" eaLnBrk="1" hangingPunct="1">
              <a:lnSpc>
                <a:spcPct val="90000"/>
              </a:lnSpc>
              <a:buSzTx/>
              <a:buFont typeface="Wingdings" pitchFamily="2" charset="2"/>
              <a:buAutoNum type="romanUcPeriod"/>
              <a:defRPr/>
            </a:pPr>
            <a:r>
              <a:rPr lang="en-US" b="1" i="1" dirty="0">
                <a:solidFill>
                  <a:srgbClr val="FFFF00"/>
                </a:solidFill>
                <a:latin typeface="Arial" charset="0"/>
              </a:rPr>
              <a:t>A third reason God turns up the heat </a:t>
            </a:r>
            <a:r>
              <a:rPr lang="en-US" b="1" dirty="0">
                <a:solidFill>
                  <a:srgbClr val="FFFF00"/>
                </a:solidFill>
                <a:latin typeface="Arial" charset="0"/>
              </a:rPr>
              <a:t>is to produce the “peaceful fruit of righteousness.”</a:t>
            </a:r>
          </a:p>
          <a:p>
            <a:pPr marL="1524000" lvl="2" indent="-609600" eaLnBrk="1" hangingPunct="1">
              <a:lnSpc>
                <a:spcPct val="90000"/>
              </a:lnSpc>
              <a:buClr>
                <a:srgbClr val="FF6600"/>
              </a:buClr>
              <a:buSzTx/>
              <a:buFont typeface="Wingdings" pitchFamily="2" charset="2"/>
              <a:buAutoNum type="alphaUcPeriod"/>
              <a:defRPr/>
            </a:pPr>
            <a:r>
              <a:rPr lang="en-US" b="1" dirty="0">
                <a:solidFill>
                  <a:srgbClr val="FF6600"/>
                </a:solidFill>
                <a:latin typeface="Arial" charset="0"/>
              </a:rPr>
              <a:t>Repentance</a:t>
            </a:r>
          </a:p>
          <a:p>
            <a:pPr marL="1524000" lvl="2" indent="-609600" eaLnBrk="1" hangingPunct="1">
              <a:lnSpc>
                <a:spcPct val="90000"/>
              </a:lnSpc>
              <a:buClr>
                <a:srgbClr val="FF6600"/>
              </a:buClr>
              <a:buSzTx/>
              <a:buFont typeface="Wingdings" pitchFamily="2" charset="2"/>
              <a:buAutoNum type="alphaUcPeriod"/>
              <a:defRPr/>
            </a:pPr>
            <a:r>
              <a:rPr lang="en-US" b="1" dirty="0">
                <a:solidFill>
                  <a:srgbClr val="FF6600"/>
                </a:solidFill>
                <a:latin typeface="Arial" charset="0"/>
              </a:rPr>
              <a:t>Praise</a:t>
            </a:r>
          </a:p>
        </p:txBody>
      </p:sp>
      <p:pic>
        <p:nvPicPr>
          <p:cNvPr id="2"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p:cTn id="7" dur="500" fill="hold"/>
                                        <p:tgtEl>
                                          <p:spTgt spid="6758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6758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6758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6758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67587">
                                            <p:txEl>
                                              <p:pRg st="0" end="0"/>
                                            </p:txEl>
                                          </p:spTgt>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7587">
                                            <p:txEl>
                                              <p:pRg st="1" end="1"/>
                                            </p:txEl>
                                          </p:spTgt>
                                        </p:tgtEl>
                                        <p:attrNameLst>
                                          <p:attrName>style.visibility</p:attrName>
                                        </p:attrNameLst>
                                      </p:cBhvr>
                                      <p:to>
                                        <p:strVal val="visible"/>
                                      </p:to>
                                    </p:set>
                                    <p:anim calcmode="lin" valueType="num">
                                      <p:cBhvr>
                                        <p:cTn id="14" dur="500" fill="hold"/>
                                        <p:tgtEl>
                                          <p:spTgt spid="67587">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67587">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67587">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67587">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67587">
                                            <p:txEl>
                                              <p:pRg st="1" end="1"/>
                                            </p:txEl>
                                          </p:spTgt>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 calcmode="lin" valueType="num">
                                      <p:cBhvr>
                                        <p:cTn id="21" dur="500" fill="hold"/>
                                        <p:tgtEl>
                                          <p:spTgt spid="67587">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67587">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67587">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67587">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67587">
                                            <p:txEl>
                                              <p:pRg st="2" end="2"/>
                                            </p:txEl>
                                          </p:spTgt>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67587">
                                            <p:txEl>
                                              <p:pRg st="3" end="3"/>
                                            </p:txEl>
                                          </p:spTgt>
                                        </p:tgtEl>
                                        <p:attrNameLst>
                                          <p:attrName>style.visibility</p:attrName>
                                        </p:attrNameLst>
                                      </p:cBhvr>
                                      <p:to>
                                        <p:strVal val="visible"/>
                                      </p:to>
                                    </p:set>
                                    <p:anim calcmode="lin" valueType="num">
                                      <p:cBhvr>
                                        <p:cTn id="28" dur="500" fill="hold"/>
                                        <p:tgtEl>
                                          <p:spTgt spid="67587">
                                            <p:txEl>
                                              <p:pRg st="3" end="3"/>
                                            </p:txEl>
                                          </p:spTgt>
                                        </p:tgtEl>
                                        <p:attrNameLst>
                                          <p:attrName>ppt_w</p:attrName>
                                        </p:attrNameLst>
                                      </p:cBhvr>
                                      <p:tavLst>
                                        <p:tav tm="0">
                                          <p:val>
                                            <p:strVal val="#ppt_w*0.05"/>
                                          </p:val>
                                        </p:tav>
                                        <p:tav tm="100000">
                                          <p:val>
                                            <p:strVal val="#ppt_w"/>
                                          </p:val>
                                        </p:tav>
                                      </p:tavLst>
                                    </p:anim>
                                    <p:anim calcmode="lin" valueType="num">
                                      <p:cBhvr>
                                        <p:cTn id="29" dur="500" fill="hold"/>
                                        <p:tgtEl>
                                          <p:spTgt spid="67587">
                                            <p:txEl>
                                              <p:pRg st="3" end="3"/>
                                            </p:txEl>
                                          </p:spTgt>
                                        </p:tgtEl>
                                        <p:attrNameLst>
                                          <p:attrName>ppt_h</p:attrName>
                                        </p:attrNameLst>
                                      </p:cBhvr>
                                      <p:tavLst>
                                        <p:tav tm="0">
                                          <p:val>
                                            <p:strVal val="#ppt_h"/>
                                          </p:val>
                                        </p:tav>
                                        <p:tav tm="100000">
                                          <p:val>
                                            <p:strVal val="#ppt_h"/>
                                          </p:val>
                                        </p:tav>
                                      </p:tavLst>
                                    </p:anim>
                                    <p:anim calcmode="lin" valueType="num">
                                      <p:cBhvr>
                                        <p:cTn id="30" dur="500" fill="hold"/>
                                        <p:tgtEl>
                                          <p:spTgt spid="67587">
                                            <p:txEl>
                                              <p:pRg st="3" end="3"/>
                                            </p:txEl>
                                          </p:spTgt>
                                        </p:tgtEl>
                                        <p:attrNameLst>
                                          <p:attrName>ppt_x</p:attrName>
                                        </p:attrNameLst>
                                      </p:cBhvr>
                                      <p:tavLst>
                                        <p:tav tm="0">
                                          <p:val>
                                            <p:strVal val="#ppt_x-.2"/>
                                          </p:val>
                                        </p:tav>
                                        <p:tav tm="100000">
                                          <p:val>
                                            <p:strVal val="#ppt_x"/>
                                          </p:val>
                                        </p:tav>
                                      </p:tavLst>
                                    </p:anim>
                                    <p:anim calcmode="lin" valueType="num">
                                      <p:cBhvr>
                                        <p:cTn id="31" dur="500" fill="hold"/>
                                        <p:tgtEl>
                                          <p:spTgt spid="67587">
                                            <p:txEl>
                                              <p:pRg st="3" end="3"/>
                                            </p:txEl>
                                          </p:spTgt>
                                        </p:tgtEl>
                                        <p:attrNameLst>
                                          <p:attrName>ppt_y</p:attrName>
                                        </p:attrNameLst>
                                      </p:cBhvr>
                                      <p:tavLst>
                                        <p:tav tm="0">
                                          <p:val>
                                            <p:strVal val="#ppt_y"/>
                                          </p:val>
                                        </p:tav>
                                        <p:tav tm="100000">
                                          <p:val>
                                            <p:strVal val="#ppt_y"/>
                                          </p:val>
                                        </p:tav>
                                      </p:tavLst>
                                    </p:anim>
                                    <p:animEffect transition="in" filter="fade">
                                      <p:cBhvr>
                                        <p:cTn id="32" dur="500"/>
                                        <p:tgtEl>
                                          <p:spTgt spid="67587">
                                            <p:txEl>
                                              <p:pRg st="3" end="3"/>
                                            </p:txEl>
                                          </p:spTgt>
                                        </p:tgtEl>
                                      </p:cBhvr>
                                    </p:animEffect>
                                  </p:childTnLst>
                                </p:cTn>
                              </p:par>
                              <p:par>
                                <p:cTn id="33" presetID="54" presetClass="entr" presetSubtype="0" accel="100000" fill="hold" grpId="0" nodeType="withEffect">
                                  <p:stCondLst>
                                    <p:cond delay="0"/>
                                  </p:stCondLst>
                                  <p:childTnLst>
                                    <p:set>
                                      <p:cBhvr>
                                        <p:cTn id="34" dur="1" fill="hold">
                                          <p:stCondLst>
                                            <p:cond delay="0"/>
                                          </p:stCondLst>
                                        </p:cTn>
                                        <p:tgtEl>
                                          <p:spTgt spid="67587">
                                            <p:txEl>
                                              <p:pRg st="4" end="4"/>
                                            </p:txEl>
                                          </p:spTgt>
                                        </p:tgtEl>
                                        <p:attrNameLst>
                                          <p:attrName>style.visibility</p:attrName>
                                        </p:attrNameLst>
                                      </p:cBhvr>
                                      <p:to>
                                        <p:strVal val="visible"/>
                                      </p:to>
                                    </p:set>
                                    <p:anim calcmode="lin" valueType="num">
                                      <p:cBhvr>
                                        <p:cTn id="35" dur="500" fill="hold"/>
                                        <p:tgtEl>
                                          <p:spTgt spid="67587">
                                            <p:txEl>
                                              <p:pRg st="4" end="4"/>
                                            </p:txEl>
                                          </p:spTgt>
                                        </p:tgtEl>
                                        <p:attrNameLst>
                                          <p:attrName>ppt_w</p:attrName>
                                        </p:attrNameLst>
                                      </p:cBhvr>
                                      <p:tavLst>
                                        <p:tav tm="0">
                                          <p:val>
                                            <p:strVal val="#ppt_w*0.05"/>
                                          </p:val>
                                        </p:tav>
                                        <p:tav tm="100000">
                                          <p:val>
                                            <p:strVal val="#ppt_w"/>
                                          </p:val>
                                        </p:tav>
                                      </p:tavLst>
                                    </p:anim>
                                    <p:anim calcmode="lin" valueType="num">
                                      <p:cBhvr>
                                        <p:cTn id="36" dur="500" fill="hold"/>
                                        <p:tgtEl>
                                          <p:spTgt spid="67587">
                                            <p:txEl>
                                              <p:pRg st="4" end="4"/>
                                            </p:txEl>
                                          </p:spTgt>
                                        </p:tgtEl>
                                        <p:attrNameLst>
                                          <p:attrName>ppt_h</p:attrName>
                                        </p:attrNameLst>
                                      </p:cBhvr>
                                      <p:tavLst>
                                        <p:tav tm="0">
                                          <p:val>
                                            <p:strVal val="#ppt_h"/>
                                          </p:val>
                                        </p:tav>
                                        <p:tav tm="100000">
                                          <p:val>
                                            <p:strVal val="#ppt_h"/>
                                          </p:val>
                                        </p:tav>
                                      </p:tavLst>
                                    </p:anim>
                                    <p:anim calcmode="lin" valueType="num">
                                      <p:cBhvr>
                                        <p:cTn id="37" dur="500" fill="hold"/>
                                        <p:tgtEl>
                                          <p:spTgt spid="67587">
                                            <p:txEl>
                                              <p:pRg st="4" end="4"/>
                                            </p:txEl>
                                          </p:spTgt>
                                        </p:tgtEl>
                                        <p:attrNameLst>
                                          <p:attrName>ppt_x</p:attrName>
                                        </p:attrNameLst>
                                      </p:cBhvr>
                                      <p:tavLst>
                                        <p:tav tm="0">
                                          <p:val>
                                            <p:strVal val="#ppt_x-.2"/>
                                          </p:val>
                                        </p:tav>
                                        <p:tav tm="100000">
                                          <p:val>
                                            <p:strVal val="#ppt_x"/>
                                          </p:val>
                                        </p:tav>
                                      </p:tavLst>
                                    </p:anim>
                                    <p:anim calcmode="lin" valueType="num">
                                      <p:cBhvr>
                                        <p:cTn id="38" dur="500" fill="hold"/>
                                        <p:tgtEl>
                                          <p:spTgt spid="67587">
                                            <p:txEl>
                                              <p:pRg st="4" end="4"/>
                                            </p:txEl>
                                          </p:spTgt>
                                        </p:tgtEl>
                                        <p:attrNameLst>
                                          <p:attrName>ppt_y</p:attrName>
                                        </p:attrNameLst>
                                      </p:cBhvr>
                                      <p:tavLst>
                                        <p:tav tm="0">
                                          <p:val>
                                            <p:strVal val="#ppt_y"/>
                                          </p:val>
                                        </p:tav>
                                        <p:tav tm="100000">
                                          <p:val>
                                            <p:strVal val="#ppt_y"/>
                                          </p:val>
                                        </p:tav>
                                      </p:tavLst>
                                    </p:anim>
                                    <p:animEffect transition="in" filter="fade">
                                      <p:cBhvr>
                                        <p:cTn id="39" dur="500"/>
                                        <p:tgtEl>
                                          <p:spTgt spid="67587">
                                            <p:txEl>
                                              <p:pRg st="4" end="4"/>
                                            </p:txEl>
                                          </p:spTgt>
                                        </p:tgtEl>
                                      </p:cBhvr>
                                    </p:animEffect>
                                  </p:childTnLst>
                                </p:cTn>
                              </p:par>
                              <p:par>
                                <p:cTn id="40" presetID="54" presetClass="entr" presetSubtype="0" accel="100000" fill="hold" grpId="0" nodeType="withEffect">
                                  <p:stCondLst>
                                    <p:cond delay="0"/>
                                  </p:stCondLst>
                                  <p:childTnLst>
                                    <p:set>
                                      <p:cBhvr>
                                        <p:cTn id="41" dur="1" fill="hold">
                                          <p:stCondLst>
                                            <p:cond delay="0"/>
                                          </p:stCondLst>
                                        </p:cTn>
                                        <p:tgtEl>
                                          <p:spTgt spid="67587">
                                            <p:txEl>
                                              <p:pRg st="5" end="5"/>
                                            </p:txEl>
                                          </p:spTgt>
                                        </p:tgtEl>
                                        <p:attrNameLst>
                                          <p:attrName>style.visibility</p:attrName>
                                        </p:attrNameLst>
                                      </p:cBhvr>
                                      <p:to>
                                        <p:strVal val="visible"/>
                                      </p:to>
                                    </p:set>
                                    <p:anim calcmode="lin" valueType="num">
                                      <p:cBhvr>
                                        <p:cTn id="42" dur="500" fill="hold"/>
                                        <p:tgtEl>
                                          <p:spTgt spid="67587">
                                            <p:txEl>
                                              <p:pRg st="5" end="5"/>
                                            </p:txEl>
                                          </p:spTgt>
                                        </p:tgtEl>
                                        <p:attrNameLst>
                                          <p:attrName>ppt_w</p:attrName>
                                        </p:attrNameLst>
                                      </p:cBhvr>
                                      <p:tavLst>
                                        <p:tav tm="0">
                                          <p:val>
                                            <p:strVal val="#ppt_w*0.05"/>
                                          </p:val>
                                        </p:tav>
                                        <p:tav tm="100000">
                                          <p:val>
                                            <p:strVal val="#ppt_w"/>
                                          </p:val>
                                        </p:tav>
                                      </p:tavLst>
                                    </p:anim>
                                    <p:anim calcmode="lin" valueType="num">
                                      <p:cBhvr>
                                        <p:cTn id="43" dur="500" fill="hold"/>
                                        <p:tgtEl>
                                          <p:spTgt spid="67587">
                                            <p:txEl>
                                              <p:pRg st="5" end="5"/>
                                            </p:txEl>
                                          </p:spTgt>
                                        </p:tgtEl>
                                        <p:attrNameLst>
                                          <p:attrName>ppt_h</p:attrName>
                                        </p:attrNameLst>
                                      </p:cBhvr>
                                      <p:tavLst>
                                        <p:tav tm="0">
                                          <p:val>
                                            <p:strVal val="#ppt_h"/>
                                          </p:val>
                                        </p:tav>
                                        <p:tav tm="100000">
                                          <p:val>
                                            <p:strVal val="#ppt_h"/>
                                          </p:val>
                                        </p:tav>
                                      </p:tavLst>
                                    </p:anim>
                                    <p:anim calcmode="lin" valueType="num">
                                      <p:cBhvr>
                                        <p:cTn id="44" dur="500" fill="hold"/>
                                        <p:tgtEl>
                                          <p:spTgt spid="67587">
                                            <p:txEl>
                                              <p:pRg st="5" end="5"/>
                                            </p:txEl>
                                          </p:spTgt>
                                        </p:tgtEl>
                                        <p:attrNameLst>
                                          <p:attrName>ppt_x</p:attrName>
                                        </p:attrNameLst>
                                      </p:cBhvr>
                                      <p:tavLst>
                                        <p:tav tm="0">
                                          <p:val>
                                            <p:strVal val="#ppt_x-.2"/>
                                          </p:val>
                                        </p:tav>
                                        <p:tav tm="100000">
                                          <p:val>
                                            <p:strVal val="#ppt_x"/>
                                          </p:val>
                                        </p:tav>
                                      </p:tavLst>
                                    </p:anim>
                                    <p:anim calcmode="lin" valueType="num">
                                      <p:cBhvr>
                                        <p:cTn id="45" dur="500" fill="hold"/>
                                        <p:tgtEl>
                                          <p:spTgt spid="67587">
                                            <p:txEl>
                                              <p:pRg st="5" end="5"/>
                                            </p:txEl>
                                          </p:spTgt>
                                        </p:tgtEl>
                                        <p:attrNameLst>
                                          <p:attrName>ppt_y</p:attrName>
                                        </p:attrNameLst>
                                      </p:cBhvr>
                                      <p:tavLst>
                                        <p:tav tm="0">
                                          <p:val>
                                            <p:strVal val="#ppt_y"/>
                                          </p:val>
                                        </p:tav>
                                        <p:tav tm="100000">
                                          <p:val>
                                            <p:strVal val="#ppt_y"/>
                                          </p:val>
                                        </p:tav>
                                      </p:tavLst>
                                    </p:anim>
                                    <p:animEffect transition="in" filter="fade">
                                      <p:cBhvr>
                                        <p:cTn id="46" dur="500"/>
                                        <p:tgtEl>
                                          <p:spTgt spid="675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06025"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6758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Rot="1" noChangeArrowheads="1"/>
          </p:cNvSpPr>
          <p:nvPr>
            <p:ph type="title"/>
          </p:nvPr>
        </p:nvSpPr>
        <p:spPr/>
        <p:txBody>
          <a:bodyPr/>
          <a:lstStyle/>
          <a:p>
            <a:pPr eaLnBrk="1" hangingPunct="1">
              <a:defRPr/>
            </a:pPr>
            <a:r>
              <a:rPr lang="en-US" sz="4000" b="1"/>
              <a:t>How to Speak to Help Listeners Listen</a:t>
            </a:r>
          </a:p>
        </p:txBody>
      </p:sp>
      <p:sp>
        <p:nvSpPr>
          <p:cNvPr id="159747" name="Rectangle 3"/>
          <p:cNvSpPr>
            <a:spLocks noGrp="1" noRot="1" noChangeArrowheads="1"/>
          </p:cNvSpPr>
          <p:nvPr>
            <p:ph type="body" idx="1"/>
          </p:nvPr>
        </p:nvSpPr>
        <p:spPr/>
        <p:txBody>
          <a:bodyPr/>
          <a:lstStyle/>
          <a:p>
            <a:pPr eaLnBrk="1" hangingPunct="1">
              <a:defRPr/>
            </a:pPr>
            <a:r>
              <a:rPr lang="en-US" b="1" dirty="0"/>
              <a:t>Restate key ideas.</a:t>
            </a:r>
          </a:p>
          <a:p>
            <a:pPr eaLnBrk="1" hangingPunct="1">
              <a:defRPr/>
            </a:pPr>
            <a:r>
              <a:rPr lang="en-US" b="1" dirty="0"/>
              <a:t>If your points are a list, use the same word each time your introduce a new point.</a:t>
            </a:r>
          </a:p>
          <a:p>
            <a:pPr eaLnBrk="1" hangingPunct="1">
              <a:defRPr/>
            </a:pPr>
            <a:r>
              <a:rPr lang="en-US" b="1" dirty="0"/>
              <a:t>Begin complicated sequences with a summary.</a:t>
            </a:r>
          </a:p>
        </p:txBody>
      </p:sp>
      <p:pic>
        <p:nvPicPr>
          <p:cNvPr id="2"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9746"/>
                                        </p:tgtEl>
                                        <p:attrNameLst>
                                          <p:attrName>style.visibility</p:attrName>
                                        </p:attrNameLst>
                                      </p:cBhvr>
                                      <p:to>
                                        <p:strVal val="visible"/>
                                      </p:to>
                                    </p:set>
                                    <p:animEffect transition="in" filter="dissolve">
                                      <p:cBhvr>
                                        <p:cTn id="7" dur="500"/>
                                        <p:tgtEl>
                                          <p:spTgt spid="159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747">
                                            <p:txEl>
                                              <p:pRg st="0" end="0"/>
                                            </p:txEl>
                                          </p:spTgt>
                                        </p:tgtEl>
                                        <p:attrNameLst>
                                          <p:attrName>style.visibility</p:attrName>
                                        </p:attrNameLst>
                                      </p:cBhvr>
                                      <p:to>
                                        <p:strVal val="visible"/>
                                      </p:to>
                                    </p:set>
                                    <p:animEffect transition="in" filter="dissolve">
                                      <p:cBhvr>
                                        <p:cTn id="10" dur="500"/>
                                        <p:tgtEl>
                                          <p:spTgt spid="15974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Effect transition="in" filter="dissolve">
                                      <p:cBhvr>
                                        <p:cTn id="13" dur="500"/>
                                        <p:tgtEl>
                                          <p:spTgt spid="1597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9747">
                                            <p:txEl>
                                              <p:pRg st="2" end="2"/>
                                            </p:txEl>
                                          </p:spTgt>
                                        </p:tgtEl>
                                        <p:attrNameLst>
                                          <p:attrName>style.visibility</p:attrName>
                                        </p:attrNameLst>
                                      </p:cBhvr>
                                      <p:to>
                                        <p:strVal val="visible"/>
                                      </p:to>
                                    </p:set>
                                    <p:animEffect transition="in" filter="dissolve">
                                      <p:cBhvr>
                                        <p:cTn id="18" dur="500"/>
                                        <p:tgtEl>
                                          <p:spTgt spid="159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9390"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159746" grpId="0"/>
      <p:bldP spid="159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Class Exercise:</a:t>
            </a:r>
            <a:br>
              <a:rPr lang="en-US" dirty="0"/>
            </a:br>
            <a:r>
              <a:rPr lang="en-US" dirty="0"/>
              <a:t>The Curse of Knowledge</a:t>
            </a:r>
          </a:p>
        </p:txBody>
      </p:sp>
      <p:sp>
        <p:nvSpPr>
          <p:cNvPr id="3" name="Content Placeholder 2"/>
          <p:cNvSpPr>
            <a:spLocks noGrp="1"/>
          </p:cNvSpPr>
          <p:nvPr>
            <p:ph sz="quarter" idx="1"/>
          </p:nvPr>
        </p:nvSpPr>
        <p:spPr/>
        <p:txBody>
          <a:bodyPr>
            <a:normAutofit fontScale="92500" lnSpcReduction="10000"/>
          </a:bodyPr>
          <a:lstStyle/>
          <a:p>
            <a:r>
              <a:rPr lang="en-US" dirty="0"/>
              <a:t>Guess the song Dr. Arthurs taps.</a:t>
            </a:r>
          </a:p>
          <a:p>
            <a:r>
              <a:rPr lang="en-US" dirty="0"/>
              <a:t>This was an actual study done by a PhD student in 1990 (Elizabeth Newton, Stanford). </a:t>
            </a:r>
          </a:p>
          <a:p>
            <a:r>
              <a:rPr lang="en-US" dirty="0"/>
              <a:t>She asked the tappers how many guessers would get the song right, and they predicted 50%, but of the 120 songs tapped, guessers identified only 2.5% (3 out of 120).</a:t>
            </a:r>
          </a:p>
          <a:p>
            <a:r>
              <a:rPr lang="en-US" dirty="0"/>
              <a:t>Newton was actually studying the tappers, not the guessers. She studied how they became frustrated.</a:t>
            </a:r>
          </a:p>
          <a:p>
            <a:r>
              <a:rPr lang="en-US" dirty="0"/>
              <a:t>Applications for homiletics?</a:t>
            </a:r>
          </a:p>
          <a:p>
            <a:endParaRPr lang="en-US" dirty="0"/>
          </a:p>
        </p:txBody>
      </p:sp>
      <p:pic>
        <p:nvPicPr>
          <p:cNvPr id="4"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52094"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p:txBody>
          <a:bodyPr/>
          <a:lstStyle/>
          <a:p>
            <a:pPr eaLnBrk="1" hangingPunct="1">
              <a:defRPr/>
            </a:pPr>
            <a:r>
              <a:rPr lang="en-US" sz="4000" b="1"/>
              <a:t>How to Speak to Help Listeners Listen</a:t>
            </a:r>
          </a:p>
        </p:txBody>
      </p:sp>
      <p:sp>
        <p:nvSpPr>
          <p:cNvPr id="160771" name="Rectangle 3"/>
          <p:cNvSpPr>
            <a:spLocks noGrp="1" noRot="1" noChangeArrowheads="1"/>
          </p:cNvSpPr>
          <p:nvPr>
            <p:ph type="body" idx="1"/>
          </p:nvPr>
        </p:nvSpPr>
        <p:spPr/>
        <p:txBody>
          <a:bodyPr/>
          <a:lstStyle/>
          <a:p>
            <a:pPr eaLnBrk="1" hangingPunct="1">
              <a:lnSpc>
                <a:spcPct val="90000"/>
              </a:lnSpc>
              <a:defRPr/>
            </a:pPr>
            <a:r>
              <a:rPr lang="en-US" b="1" dirty="0"/>
              <a:t>Restate key ideas.</a:t>
            </a:r>
          </a:p>
          <a:p>
            <a:pPr eaLnBrk="1" hangingPunct="1">
              <a:lnSpc>
                <a:spcPct val="90000"/>
              </a:lnSpc>
              <a:defRPr/>
            </a:pPr>
            <a:r>
              <a:rPr lang="en-US" b="1" dirty="0"/>
              <a:t>If your points are a list, use the same word each time your introduce a new point.</a:t>
            </a:r>
          </a:p>
          <a:p>
            <a:pPr eaLnBrk="1" hangingPunct="1">
              <a:lnSpc>
                <a:spcPct val="90000"/>
              </a:lnSpc>
              <a:defRPr/>
            </a:pPr>
            <a:r>
              <a:rPr lang="en-US" b="1" dirty="0"/>
              <a:t>Begin complicated sequences with a summary.</a:t>
            </a:r>
          </a:p>
          <a:p>
            <a:pPr eaLnBrk="1" hangingPunct="1">
              <a:lnSpc>
                <a:spcPct val="90000"/>
              </a:lnSpc>
              <a:defRPr/>
            </a:pPr>
            <a:r>
              <a:rPr lang="en-US" b="1" dirty="0"/>
              <a:t>Use your voice and body to clarify ideas.</a:t>
            </a:r>
          </a:p>
        </p:txBody>
      </p:sp>
      <p:pic>
        <p:nvPicPr>
          <p:cNvPr id="2"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dissolve">
                                      <p:cBhvr>
                                        <p:cTn id="7" dur="500"/>
                                        <p:tgtEl>
                                          <p:spTgt spid="1607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Effect transition="in" filter="dissolve">
                                      <p:cBhvr>
                                        <p:cTn id="13" dur="500"/>
                                        <p:tgtEl>
                                          <p:spTgt spid="160771">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0771">
                                            <p:txEl>
                                              <p:pRg st="2" end="2"/>
                                            </p:txEl>
                                          </p:spTgt>
                                        </p:tgtEl>
                                        <p:attrNameLst>
                                          <p:attrName>style.visibility</p:attrName>
                                        </p:attrNameLst>
                                      </p:cBhvr>
                                      <p:to>
                                        <p:strVal val="visible"/>
                                      </p:to>
                                    </p:set>
                                    <p:animEffect transition="in" filter="dissolve">
                                      <p:cBhvr>
                                        <p:cTn id="16" dur="500"/>
                                        <p:tgtEl>
                                          <p:spTgt spid="1607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0771">
                                            <p:txEl>
                                              <p:pRg st="3" end="3"/>
                                            </p:txEl>
                                          </p:spTgt>
                                        </p:tgtEl>
                                        <p:attrNameLst>
                                          <p:attrName>style.visibility</p:attrName>
                                        </p:attrNameLst>
                                      </p:cBhvr>
                                      <p:to>
                                        <p:strVal val="visible"/>
                                      </p:to>
                                    </p:set>
                                    <p:animEffect transition="in" filter="dissolve">
                                      <p:cBhvr>
                                        <p:cTn id="21" dur="500"/>
                                        <p:tgtEl>
                                          <p:spTgt spid="1607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3205"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60770" grpId="0"/>
      <p:bldP spid="160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1000" y="381000"/>
            <a:ext cx="8001000" cy="1447800"/>
          </a:xfrm>
        </p:spPr>
        <p:txBody>
          <a:bodyPr/>
          <a:lstStyle/>
          <a:p>
            <a:pPr algn="ctr"/>
            <a:r>
              <a:rPr lang="en-US" sz="3200"/>
              <a:t>You try it:</a:t>
            </a:r>
            <a:br>
              <a:rPr lang="en-US" sz="3200"/>
            </a:br>
            <a:r>
              <a:rPr lang="en-US" sz="3200"/>
              <a:t>Use your body to communicate this idea:</a:t>
            </a:r>
            <a:br>
              <a:rPr lang="en-US"/>
            </a:br>
            <a:endParaRPr lang="en-US"/>
          </a:p>
        </p:txBody>
      </p:sp>
      <p:sp>
        <p:nvSpPr>
          <p:cNvPr id="37891" name="Content Placeholder 2"/>
          <p:cNvSpPr>
            <a:spLocks noGrp="1"/>
          </p:cNvSpPr>
          <p:nvPr>
            <p:ph idx="1"/>
          </p:nvPr>
        </p:nvSpPr>
        <p:spPr>
          <a:xfrm>
            <a:off x="609600" y="2133600"/>
            <a:ext cx="7772400" cy="4343400"/>
          </a:xfrm>
        </p:spPr>
        <p:txBody>
          <a:bodyPr/>
          <a:lstStyle/>
          <a:p>
            <a:pPr algn="ctr">
              <a:buFontTx/>
              <a:buNone/>
            </a:pPr>
            <a:r>
              <a:rPr lang="en-US" sz="2800" dirty="0"/>
              <a:t>(Gesture) When God calls us, He empowers us, and He sends us.</a:t>
            </a:r>
          </a:p>
          <a:p>
            <a:pPr algn="ctr">
              <a:buFontTx/>
              <a:buNone/>
            </a:pPr>
            <a:endParaRPr lang="en-US" sz="2800" dirty="0"/>
          </a:p>
          <a:p>
            <a:pPr algn="ctr">
              <a:buFontTx/>
              <a:buNone/>
            </a:pPr>
            <a:r>
              <a:rPr lang="en-US" sz="2800" dirty="0"/>
              <a:t>(Movement) So far we’ve seen that God calls and empowers disciples. Now let’s move on to look at the end product: He sends us. God wants to send you.</a:t>
            </a:r>
          </a:p>
        </p:txBody>
      </p:sp>
      <p:pic>
        <p:nvPicPr>
          <p:cNvPr id="2"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381000"/>
            <a:ext cx="8229600" cy="1600200"/>
          </a:xfrm>
        </p:spPr>
        <p:txBody>
          <a:bodyPr/>
          <a:lstStyle/>
          <a:p>
            <a:pPr algn="ctr"/>
            <a:r>
              <a:rPr lang="en-US" sz="3200"/>
              <a:t>You try it:</a:t>
            </a:r>
            <a:br>
              <a:rPr lang="en-US" sz="3200"/>
            </a:br>
            <a:r>
              <a:rPr lang="en-US" sz="3200"/>
              <a:t>Use your voice (pause) to clarify these ideas</a:t>
            </a:r>
          </a:p>
        </p:txBody>
      </p:sp>
      <p:sp>
        <p:nvSpPr>
          <p:cNvPr id="38915" name="Content Placeholder 2"/>
          <p:cNvSpPr>
            <a:spLocks noGrp="1"/>
          </p:cNvSpPr>
          <p:nvPr>
            <p:ph idx="1"/>
          </p:nvPr>
        </p:nvSpPr>
        <p:spPr>
          <a:xfrm>
            <a:off x="304800" y="1600200"/>
            <a:ext cx="8382000" cy="4648200"/>
          </a:xfrm>
        </p:spPr>
        <p:txBody>
          <a:bodyPr/>
          <a:lstStyle/>
          <a:p>
            <a:pPr>
              <a:buFontTx/>
              <a:buNone/>
            </a:pPr>
            <a:r>
              <a:rPr lang="en-US" dirty="0"/>
              <a:t>	</a:t>
            </a:r>
            <a:r>
              <a:rPr lang="en-US" sz="2800" dirty="0"/>
              <a:t>Why did God strike down </a:t>
            </a:r>
            <a:r>
              <a:rPr lang="en-US" sz="2800" dirty="0" err="1"/>
              <a:t>Uzzah</a:t>
            </a:r>
            <a:r>
              <a:rPr lang="en-US" sz="2800" dirty="0"/>
              <a:t>, poor old </a:t>
            </a:r>
            <a:r>
              <a:rPr lang="en-US" sz="2800" dirty="0" err="1"/>
              <a:t>Uzzah</a:t>
            </a:r>
            <a:r>
              <a:rPr lang="en-US" sz="2800" dirty="0"/>
              <a:t>? All he did was steady the ark. It was falling, so </a:t>
            </a:r>
            <a:r>
              <a:rPr lang="en-US" sz="2800" dirty="0" err="1"/>
              <a:t>Uzzah</a:t>
            </a:r>
            <a:r>
              <a:rPr lang="en-US" sz="2800" dirty="0"/>
              <a:t> reacted. He reached out and caught it. What’s so bad about that? </a:t>
            </a:r>
          </a:p>
          <a:p>
            <a:pPr>
              <a:buFontTx/>
              <a:buNone/>
            </a:pPr>
            <a:r>
              <a:rPr lang="en-US" sz="2800" dirty="0"/>
              <a:t>	Is God petty / fickle / mean? //</a:t>
            </a:r>
          </a:p>
          <a:p>
            <a:pPr>
              <a:buFontTx/>
              <a:buNone/>
            </a:pPr>
            <a:r>
              <a:rPr lang="en-US" sz="2800" dirty="0"/>
              <a:t>	Why did God strike </a:t>
            </a:r>
            <a:r>
              <a:rPr lang="en-US" sz="2800" dirty="0" err="1"/>
              <a:t>Uzzah</a:t>
            </a:r>
            <a:r>
              <a:rPr lang="en-US" sz="2800" dirty="0"/>
              <a:t>? ///</a:t>
            </a:r>
          </a:p>
          <a:p>
            <a:pPr>
              <a:buFontTx/>
              <a:buNone/>
            </a:pPr>
            <a:r>
              <a:rPr lang="en-US" sz="2800" dirty="0"/>
              <a:t>	I’d like to suggest an answer by looking at two factors behind </a:t>
            </a:r>
            <a:r>
              <a:rPr lang="en-US" sz="2800" dirty="0" err="1"/>
              <a:t>Uzzah’s</a:t>
            </a:r>
            <a:r>
              <a:rPr lang="en-US" sz="2800" dirty="0"/>
              <a:t> action . . . </a:t>
            </a:r>
          </a:p>
        </p:txBody>
      </p:sp>
      <p:pic>
        <p:nvPicPr>
          <p:cNvPr id="2"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4" descr="MPj04285340000[1]"/>
          <p:cNvPicPr>
            <a:picLocks noChangeAspect="1" noChangeArrowheads="1"/>
          </p:cNvPicPr>
          <p:nvPr/>
        </p:nvPicPr>
        <p:blipFill>
          <a:blip r:embed="rId5" cstate="print"/>
          <a:srcRect l="14676" t="4396" b="5495"/>
          <a:stretch>
            <a:fillRect/>
          </a:stretch>
        </p:blipFill>
        <p:spPr bwMode="auto">
          <a:xfrm>
            <a:off x="0" y="-22225"/>
            <a:ext cx="9144000" cy="6956425"/>
          </a:xfrm>
          <a:prstGeom prst="rect">
            <a:avLst/>
          </a:prstGeom>
          <a:noFill/>
          <a:ln w="9525">
            <a:noFill/>
            <a:miter lim="800000"/>
            <a:headEnd/>
            <a:tailEnd/>
          </a:ln>
        </p:spPr>
      </p:pic>
      <p:sp>
        <p:nvSpPr>
          <p:cNvPr id="12291" name="Rectangle 2"/>
          <p:cNvSpPr>
            <a:spLocks noGrp="1" noChangeArrowheads="1"/>
          </p:cNvSpPr>
          <p:nvPr>
            <p:ph type="ctrTitle"/>
          </p:nvPr>
        </p:nvSpPr>
        <p:spPr>
          <a:xfrm>
            <a:off x="4343400" y="1981200"/>
            <a:ext cx="4572000" cy="3352800"/>
          </a:xfrm>
        </p:spPr>
        <p:txBody>
          <a:bodyPr/>
          <a:lstStyle/>
          <a:p>
            <a:pPr algn="r" eaLnBrk="1" hangingPunct="1"/>
            <a:r>
              <a:rPr lang="en-US" sz="5400">
                <a:solidFill>
                  <a:schemeClr val="bg2"/>
                </a:solidFill>
                <a:effectLst/>
              </a:rPr>
              <a:t>Speaking for the Ear: Adapting to Listeners</a:t>
            </a: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Delivery That Helps Listeners Listen</a:t>
            </a:r>
          </a:p>
        </p:txBody>
      </p:sp>
      <p:sp>
        <p:nvSpPr>
          <p:cNvPr id="3" name="Content Placeholder 2"/>
          <p:cNvSpPr>
            <a:spLocks noGrp="1"/>
          </p:cNvSpPr>
          <p:nvPr>
            <p:ph idx="1"/>
          </p:nvPr>
        </p:nvSpPr>
        <p:spPr/>
        <p:txBody>
          <a:bodyPr/>
          <a:lstStyle/>
          <a:p>
            <a:r>
              <a:rPr lang="en-US" dirty="0"/>
              <a:t>Dr. Arthurs: conclusion of a sermon from Psalm 32, “Cover or Be Covered.” </a:t>
            </a:r>
            <a:r>
              <a:rPr lang="en-US" sz="1800" dirty="0"/>
              <a:t>34:02</a:t>
            </a:r>
          </a:p>
          <a:p>
            <a:r>
              <a:rPr lang="en-US" dirty="0"/>
              <a:t>Gestures, Pause, Eye contact, Facial Expression, etc.</a:t>
            </a:r>
            <a:endParaRPr lang="en-US" sz="3600" dirty="0"/>
          </a:p>
        </p:txBody>
      </p:sp>
    </p:spTree>
    <p:extLst>
      <p:ext uri="{BB962C8B-B14F-4D97-AF65-F5344CB8AC3E}">
        <p14:creationId xmlns:p14="http://schemas.microsoft.com/office/powerpoint/2010/main" val="1368532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p:txBody>
          <a:bodyPr/>
          <a:lstStyle/>
          <a:p>
            <a:pPr eaLnBrk="1" hangingPunct="1">
              <a:defRPr/>
            </a:pPr>
            <a:r>
              <a:rPr lang="en-US" sz="4000" b="1"/>
              <a:t>How to Speak to Help Listeners Listen</a:t>
            </a:r>
          </a:p>
        </p:txBody>
      </p:sp>
      <p:sp>
        <p:nvSpPr>
          <p:cNvPr id="160771" name="Rectangle 3"/>
          <p:cNvSpPr>
            <a:spLocks noGrp="1" noRot="1" noChangeArrowheads="1"/>
          </p:cNvSpPr>
          <p:nvPr>
            <p:ph type="body" idx="1"/>
          </p:nvPr>
        </p:nvSpPr>
        <p:spPr/>
        <p:txBody>
          <a:bodyPr/>
          <a:lstStyle/>
          <a:p>
            <a:pPr eaLnBrk="1" hangingPunct="1">
              <a:lnSpc>
                <a:spcPct val="90000"/>
              </a:lnSpc>
              <a:defRPr/>
            </a:pPr>
            <a:r>
              <a:rPr lang="en-US" b="1" dirty="0"/>
              <a:t>Restate key ideas.</a:t>
            </a:r>
          </a:p>
          <a:p>
            <a:pPr eaLnBrk="1" hangingPunct="1">
              <a:lnSpc>
                <a:spcPct val="90000"/>
              </a:lnSpc>
              <a:defRPr/>
            </a:pPr>
            <a:r>
              <a:rPr lang="en-US" b="1" dirty="0"/>
              <a:t>If your points are a list, use the same word each time your introduce a new point.</a:t>
            </a:r>
          </a:p>
          <a:p>
            <a:pPr eaLnBrk="1" hangingPunct="1">
              <a:lnSpc>
                <a:spcPct val="90000"/>
              </a:lnSpc>
              <a:defRPr/>
            </a:pPr>
            <a:r>
              <a:rPr lang="en-US" b="1" dirty="0"/>
              <a:t>Begin complicated sequences with a summary.</a:t>
            </a:r>
          </a:p>
          <a:p>
            <a:pPr eaLnBrk="1" hangingPunct="1">
              <a:lnSpc>
                <a:spcPct val="90000"/>
              </a:lnSpc>
              <a:defRPr/>
            </a:pPr>
            <a:r>
              <a:rPr lang="en-US" b="1" dirty="0"/>
              <a:t>Use your voice and body to clarify ideas.</a:t>
            </a:r>
          </a:p>
          <a:p>
            <a:pPr eaLnBrk="1" hangingPunct="1">
              <a:lnSpc>
                <a:spcPct val="90000"/>
              </a:lnSpc>
              <a:defRPr/>
            </a:pPr>
            <a:r>
              <a:rPr lang="en-US" b="1" dirty="0"/>
              <a:t>Maintain attention.</a:t>
            </a:r>
          </a:p>
          <a:p>
            <a:pPr eaLnBrk="1" hangingPunct="1">
              <a:lnSpc>
                <a:spcPct val="90000"/>
              </a:lnSpc>
              <a:defRPr/>
            </a:pPr>
            <a:endParaRPr lang="en-US" b="1" dirty="0"/>
          </a:p>
        </p:txBody>
      </p:sp>
      <p:pic>
        <p:nvPicPr>
          <p:cNvPr id="2" nam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dissolve">
                                      <p:cBhvr>
                                        <p:cTn id="7" dur="500"/>
                                        <p:tgtEl>
                                          <p:spTgt spid="1607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0771">
                                            <p:txEl>
                                              <p:pRg st="1" end="1"/>
                                            </p:txEl>
                                          </p:spTgt>
                                        </p:tgtEl>
                                        <p:attrNameLst>
                                          <p:attrName>style.visibility</p:attrName>
                                        </p:attrNameLst>
                                      </p:cBhvr>
                                      <p:to>
                                        <p:strVal val="visible"/>
                                      </p:to>
                                    </p:set>
                                    <p:animEffect transition="in" filter="dissolve">
                                      <p:cBhvr>
                                        <p:cTn id="13" dur="500"/>
                                        <p:tgtEl>
                                          <p:spTgt spid="160771">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0771">
                                            <p:txEl>
                                              <p:pRg st="2" end="2"/>
                                            </p:txEl>
                                          </p:spTgt>
                                        </p:tgtEl>
                                        <p:attrNameLst>
                                          <p:attrName>style.visibility</p:attrName>
                                        </p:attrNameLst>
                                      </p:cBhvr>
                                      <p:to>
                                        <p:strVal val="visible"/>
                                      </p:to>
                                    </p:set>
                                    <p:animEffect transition="in" filter="dissolve">
                                      <p:cBhvr>
                                        <p:cTn id="16" dur="500"/>
                                        <p:tgtEl>
                                          <p:spTgt spid="1607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0771">
                                            <p:txEl>
                                              <p:pRg st="3" end="3"/>
                                            </p:txEl>
                                          </p:spTgt>
                                        </p:tgtEl>
                                        <p:attrNameLst>
                                          <p:attrName>style.visibility</p:attrName>
                                        </p:attrNameLst>
                                      </p:cBhvr>
                                      <p:to>
                                        <p:strVal val="visible"/>
                                      </p:to>
                                    </p:set>
                                    <p:animEffect transition="in" filter="dissolve">
                                      <p:cBhvr>
                                        <p:cTn id="21" dur="500"/>
                                        <p:tgtEl>
                                          <p:spTgt spid="16077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0771">
                                            <p:txEl>
                                              <p:pRg st="4" end="4"/>
                                            </p:txEl>
                                          </p:spTgt>
                                        </p:tgtEl>
                                        <p:attrNameLst>
                                          <p:attrName>style.visibility</p:attrName>
                                        </p:attrNameLst>
                                      </p:cBhvr>
                                      <p:to>
                                        <p:strVal val="visible"/>
                                      </p:to>
                                    </p:set>
                                    <p:animEffect transition="in" filter="dissolve">
                                      <p:cBhvr>
                                        <p:cTn id="26" dur="500"/>
                                        <p:tgtEl>
                                          <p:spTgt spid="160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0824"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60770" grpId="0"/>
      <p:bldP spid="1607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grpSp>
        <p:nvGrpSpPr>
          <p:cNvPr id="5" name="Group 4">
            <a:extLst>
              <a:ext uri="{FF2B5EF4-FFF2-40B4-BE49-F238E27FC236}">
                <a16:creationId xmlns:a16="http://schemas.microsoft.com/office/drawing/2014/main" id="{BE8129D5-5EE0-36FA-30CD-928FF7B276C5}"/>
              </a:ext>
            </a:extLst>
          </p:cNvPr>
          <p:cNvGrpSpPr/>
          <p:nvPr/>
        </p:nvGrpSpPr>
        <p:grpSpPr>
          <a:xfrm>
            <a:off x="0" y="0"/>
            <a:ext cx="9144000" cy="6858000"/>
            <a:chOff x="0" y="0"/>
            <a:chExt cx="9144000" cy="6858000"/>
          </a:xfrm>
        </p:grpSpPr>
        <p:pic>
          <p:nvPicPr>
            <p:cNvPr id="40962" name="Picture 9" descr="pr2-lec1-32"/>
            <p:cNvPicPr>
              <a:picLocks noChangeAspect="1" noChangeArrowheads="1"/>
            </p:cNvPicPr>
            <p:nvPr/>
          </p:nvPicPr>
          <p:blipFill>
            <a:blip r:embed="rId5" cstate="print"/>
            <a:srcRect r="11667" b="22223"/>
            <a:stretch>
              <a:fillRect/>
            </a:stretch>
          </p:blipFill>
          <p:spPr bwMode="auto">
            <a:xfrm>
              <a:off x="0" y="0"/>
              <a:ext cx="9144000" cy="6858000"/>
            </a:xfrm>
            <a:prstGeom prst="rect">
              <a:avLst/>
            </a:prstGeom>
            <a:noFill/>
            <a:ln w="9525">
              <a:noFill/>
              <a:miter lim="800000"/>
              <a:headEnd/>
              <a:tailEnd/>
            </a:ln>
          </p:spPr>
        </p:pic>
        <p:sp>
          <p:nvSpPr>
            <p:cNvPr id="3" name="Rectangle 2">
              <a:extLst>
                <a:ext uri="{FF2B5EF4-FFF2-40B4-BE49-F238E27FC236}">
                  <a16:creationId xmlns:a16="http://schemas.microsoft.com/office/drawing/2014/main" id="{7CEACBF0-DF8C-9408-C449-64E708E0EC5F}"/>
                </a:ext>
              </a:extLst>
            </p:cNvPr>
            <p:cNvSpPr/>
            <p:nvPr/>
          </p:nvSpPr>
          <p:spPr bwMode="auto">
            <a:xfrm>
              <a:off x="457200" y="5867400"/>
              <a:ext cx="7848600" cy="762000"/>
            </a:xfrm>
            <a:prstGeom prst="rect">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grpSp>
      <p:sp>
        <p:nvSpPr>
          <p:cNvPr id="4" name="TextBox 3">
            <a:extLst>
              <a:ext uri="{FF2B5EF4-FFF2-40B4-BE49-F238E27FC236}">
                <a16:creationId xmlns:a16="http://schemas.microsoft.com/office/drawing/2014/main" id="{DC45A7BD-2CC9-D26B-CF24-20BB8539074C}"/>
              </a:ext>
            </a:extLst>
          </p:cNvPr>
          <p:cNvSpPr txBox="1"/>
          <p:nvPr/>
        </p:nvSpPr>
        <p:spPr>
          <a:xfrm>
            <a:off x="23973" y="6063734"/>
            <a:ext cx="8891427"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think his mistake came when he said, 'Everything I'm saying to you I'm also preaching to myself.'"</a:t>
            </a: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MPj01788200000[1]"/>
          <p:cNvPicPr>
            <a:picLocks noChangeAspect="1" noChangeArrowheads="1"/>
          </p:cNvPicPr>
          <p:nvPr/>
        </p:nvPicPr>
        <p:blipFill>
          <a:blip r:embed="rId4" cstate="print">
            <a:lum bright="-36000"/>
            <a:grayscl/>
          </a:blip>
          <a:srcRect/>
          <a:stretch>
            <a:fillRect/>
          </a:stretch>
        </p:blipFill>
        <p:spPr bwMode="auto">
          <a:xfrm>
            <a:off x="0" y="0"/>
            <a:ext cx="9144000" cy="6858000"/>
          </a:xfrm>
          <a:prstGeom prst="rect">
            <a:avLst/>
          </a:prstGeom>
          <a:noFill/>
          <a:ln w="9525">
            <a:noFill/>
            <a:miter lim="800000"/>
            <a:headEnd/>
            <a:tailEnd/>
          </a:ln>
        </p:spPr>
      </p:pic>
      <p:sp>
        <p:nvSpPr>
          <p:cNvPr id="75778" name="Text Box 2"/>
          <p:cNvSpPr txBox="1">
            <a:spLocks noChangeArrowheads="1"/>
          </p:cNvSpPr>
          <p:nvPr/>
        </p:nvSpPr>
        <p:spPr bwMode="auto">
          <a:xfrm>
            <a:off x="1219200" y="1539875"/>
            <a:ext cx="7010400" cy="4403725"/>
          </a:xfrm>
          <a:prstGeom prst="rect">
            <a:avLst/>
          </a:prstGeom>
          <a:noFill/>
          <a:ln w="9525">
            <a:noFill/>
            <a:miter lim="800000"/>
            <a:headEnd/>
            <a:tailEnd/>
          </a:ln>
          <a:effectLst/>
        </p:spPr>
        <p:txBody>
          <a:bodyPr>
            <a:spAutoFit/>
          </a:bodyPr>
          <a:lstStyle/>
          <a:p>
            <a:pPr algn="ctr">
              <a:spcBef>
                <a:spcPct val="50000"/>
              </a:spcBef>
              <a:defRPr/>
            </a:pPr>
            <a:r>
              <a:rPr lang="en-US" sz="3200" b="1" dirty="0">
                <a:effectLst>
                  <a:outerShdw blurRad="38100" dist="38100" dir="2700000" algn="tl">
                    <a:srgbClr val="000000"/>
                  </a:outerShdw>
                </a:effectLst>
                <a:latin typeface="Tahoma" pitchFamily="34" charset="0"/>
              </a:rPr>
              <a:t>Boredom is a form of evil . . .                                            boredom is a preview of death if not a form of death, and when trapped in prolonged boredom, even the most saintly of us will hope for, pray for, or even engineer relief, however demonic.</a:t>
            </a:r>
          </a:p>
          <a:p>
            <a:pPr algn="ctr">
              <a:spcBef>
                <a:spcPct val="50000"/>
              </a:spcBef>
              <a:defRPr/>
            </a:pPr>
            <a:r>
              <a:rPr lang="en-US" b="1" dirty="0">
                <a:effectLst>
                  <a:outerShdw blurRad="38100" dist="38100" dir="2700000" algn="tl">
                    <a:srgbClr val="000000"/>
                  </a:outerShdw>
                </a:effectLst>
              </a:rPr>
              <a:t>	Fred Craddock</a:t>
            </a:r>
            <a:endParaRPr lang="en-US" sz="4000" b="1" dirty="0">
              <a:effectLst>
                <a:outerShdw blurRad="38100" dist="38100" dir="2700000" algn="tl">
                  <a:srgbClr val="000000"/>
                </a:outerShdw>
              </a:effectLst>
              <a:latin typeface="Tahoma" pitchFamily="34" charset="0"/>
            </a:endParaRPr>
          </a:p>
        </p:txBody>
      </p:sp>
      <p:pic>
        <p:nvPicPr>
          <p:cNvPr id="2" nam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MPj04025740000[1]"/>
          <p:cNvPicPr>
            <a:picLocks noChangeAspect="1" noChangeArrowheads="1"/>
          </p:cNvPicPr>
          <p:nvPr/>
        </p:nvPicPr>
        <p:blipFill>
          <a:blip r:embed="rId4" cstate="print"/>
          <a:srcRect/>
          <a:stretch>
            <a:fillRect/>
          </a:stretch>
        </p:blipFill>
        <p:spPr bwMode="auto">
          <a:xfrm>
            <a:off x="0" y="-30163"/>
            <a:ext cx="9144000" cy="6888163"/>
          </a:xfrm>
          <a:prstGeom prst="rect">
            <a:avLst/>
          </a:prstGeom>
          <a:noFill/>
          <a:ln w="9525">
            <a:noFill/>
            <a:miter lim="800000"/>
            <a:headEnd/>
            <a:tailEnd/>
          </a:ln>
        </p:spPr>
      </p:pic>
      <p:sp>
        <p:nvSpPr>
          <p:cNvPr id="43011" name="Text Box 2"/>
          <p:cNvSpPr txBox="1">
            <a:spLocks noChangeArrowheads="1"/>
          </p:cNvSpPr>
          <p:nvPr/>
        </p:nvSpPr>
        <p:spPr bwMode="auto">
          <a:xfrm>
            <a:off x="4724400" y="542925"/>
            <a:ext cx="4191000" cy="6448425"/>
          </a:xfrm>
          <a:prstGeom prst="rect">
            <a:avLst/>
          </a:prstGeom>
          <a:noFill/>
          <a:ln w="9525">
            <a:noFill/>
            <a:miter lim="800000"/>
            <a:headEnd/>
            <a:tailEnd/>
          </a:ln>
        </p:spPr>
        <p:txBody>
          <a:bodyPr>
            <a:spAutoFit/>
          </a:bodyPr>
          <a:lstStyle/>
          <a:p>
            <a:pPr algn="r">
              <a:spcBef>
                <a:spcPct val="50000"/>
              </a:spcBef>
            </a:pPr>
            <a:r>
              <a:rPr lang="en-US" sz="2800" b="1">
                <a:solidFill>
                  <a:srgbClr val="000066"/>
                </a:solidFill>
                <a:latin typeface="Tahoma" pitchFamily="34" charset="0"/>
              </a:rPr>
              <a:t>Sin cannot be taken out of men as Eve was taken out of the side of Adam while they lay fast asleep.  They must be awake, understanding what we are saying, and feeling its force, or else we may as well go to sleep too.”</a:t>
            </a:r>
            <a:endParaRPr lang="en-US" sz="4000" b="1">
              <a:solidFill>
                <a:srgbClr val="000066"/>
              </a:solidFill>
              <a:latin typeface="Tahoma" pitchFamily="34" charset="0"/>
            </a:endParaRPr>
          </a:p>
          <a:p>
            <a:pPr algn="ctr">
              <a:spcBef>
                <a:spcPct val="50000"/>
              </a:spcBef>
            </a:pPr>
            <a:r>
              <a:rPr lang="en-US" b="1">
                <a:solidFill>
                  <a:srgbClr val="000066"/>
                </a:solidFill>
              </a:rPr>
              <a:t>						C.H. Spurgeon</a:t>
            </a:r>
          </a:p>
          <a:p>
            <a:pPr algn="ctr">
              <a:spcBef>
                <a:spcPct val="50000"/>
              </a:spcBef>
            </a:pPr>
            <a:endParaRPr lang="en-US" sz="4000" b="1">
              <a:solidFill>
                <a:srgbClr val="000066"/>
              </a:solidFill>
              <a:latin typeface="Tahoma" pitchFamily="34" charset="0"/>
            </a:endParaRPr>
          </a:p>
        </p:txBody>
      </p:sp>
      <p:pic>
        <p:nvPicPr>
          <p:cNvPr id="2"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upucanatomy.com/images/Picture%201215.jpg"/>
          <p:cNvPicPr>
            <a:picLocks noChangeAspect="1" noChangeArrowheads="1"/>
          </p:cNvPicPr>
          <p:nvPr/>
        </p:nvPicPr>
        <p:blipFill>
          <a:blip r:embed="rId4" cstate="print"/>
          <a:srcRect l="9023" r="8772"/>
          <a:stretch>
            <a:fillRect/>
          </a:stretch>
        </p:blipFill>
        <p:spPr bwMode="auto">
          <a:xfrm>
            <a:off x="1143000" y="1219200"/>
            <a:ext cx="6372225" cy="5410200"/>
          </a:xfrm>
          <a:prstGeom prst="rect">
            <a:avLst/>
          </a:prstGeom>
          <a:noFill/>
          <a:ln w="9525">
            <a:solidFill>
              <a:schemeClr val="accent1">
                <a:alpha val="54901"/>
              </a:schemeClr>
            </a:solidFill>
            <a:miter lim="800000"/>
            <a:headEnd/>
            <a:tailEnd/>
          </a:ln>
        </p:spPr>
      </p:pic>
      <p:sp>
        <p:nvSpPr>
          <p:cNvPr id="44035" name="Title 1"/>
          <p:cNvSpPr>
            <a:spLocks noGrp="1"/>
          </p:cNvSpPr>
          <p:nvPr>
            <p:ph type="title"/>
          </p:nvPr>
        </p:nvSpPr>
        <p:spPr>
          <a:xfrm>
            <a:off x="762000" y="304800"/>
            <a:ext cx="7162800" cy="1066800"/>
          </a:xfrm>
        </p:spPr>
        <p:txBody>
          <a:bodyPr/>
          <a:lstStyle/>
          <a:p>
            <a:pPr eaLnBrk="1" hangingPunct="1"/>
            <a:r>
              <a:rPr lang="en-US" sz="3600"/>
              <a:t>RAS (Reticular Activating System)</a:t>
            </a:r>
          </a:p>
        </p:txBody>
      </p:sp>
      <p:sp>
        <p:nvSpPr>
          <p:cNvPr id="6" name="TextBox 5"/>
          <p:cNvSpPr txBox="1"/>
          <p:nvPr/>
        </p:nvSpPr>
        <p:spPr>
          <a:xfrm>
            <a:off x="685800" y="4495800"/>
            <a:ext cx="7467600" cy="954107"/>
          </a:xfrm>
          <a:prstGeom prst="rect">
            <a:avLst/>
          </a:prstGeom>
          <a:solidFill>
            <a:schemeClr val="accent1">
              <a:lumMod val="75000"/>
              <a:alpha val="83000"/>
            </a:schemeClr>
          </a:solidFill>
        </p:spPr>
        <p:txBody>
          <a:bodyPr>
            <a:spAutoFit/>
          </a:bodyPr>
          <a:lstStyle/>
          <a:p>
            <a:pPr algn="ctr">
              <a:defRPr/>
            </a:pPr>
            <a:r>
              <a:rPr lang="en-US" sz="2800" b="1" dirty="0">
                <a:solidFill>
                  <a:srgbClr val="FAFEE6"/>
                </a:solidFill>
                <a:effectLst>
                  <a:outerShdw blurRad="38100" dist="38100" dir="2700000" algn="tl">
                    <a:srgbClr val="000000">
                      <a:alpha val="43137"/>
                    </a:srgbClr>
                  </a:outerShdw>
                </a:effectLst>
              </a:rPr>
              <a:t>What does the RAS allow into consciousness?</a:t>
            </a:r>
          </a:p>
          <a:p>
            <a:pPr algn="ctr">
              <a:buFont typeface="Arial" pitchFamily="34" charset="0"/>
              <a:buChar char="•"/>
              <a:defRPr/>
            </a:pPr>
            <a:r>
              <a:rPr lang="en-US" sz="2800" b="1" dirty="0">
                <a:solidFill>
                  <a:srgbClr val="FAFEE6"/>
                </a:solidFill>
                <a:effectLst>
                  <a:outerShdw blurRad="38100" dist="38100" dir="2700000" algn="tl">
                    <a:srgbClr val="000000">
                      <a:alpha val="43137"/>
                    </a:srgbClr>
                  </a:outerShdw>
                </a:effectLst>
              </a:rPr>
              <a:t>Concrete</a:t>
            </a:r>
          </a:p>
        </p:txBody>
      </p:sp>
      <p:pic>
        <p:nvPicPr>
          <p:cNvPr id="2"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heckerboard(across)">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65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6"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914400"/>
            <a:ext cx="7772400" cy="2743200"/>
          </a:xfrm>
        </p:spPr>
        <p:txBody>
          <a:bodyPr>
            <a:normAutofit fontScale="90000"/>
          </a:bodyPr>
          <a:lstStyle/>
          <a:p>
            <a:pPr algn="ctr" eaLnBrk="1" fontAlgn="auto" hangingPunct="1">
              <a:spcAft>
                <a:spcPts val="0"/>
              </a:spcAft>
              <a:defRPr/>
            </a:pPr>
            <a:r>
              <a:rPr sz="11000" dirty="0">
                <a:latin typeface="Palatino Linotype" pitchFamily="18" charset="0"/>
              </a:rPr>
              <a:t>The boy is sad.</a:t>
            </a:r>
            <a:r>
              <a:rPr sz="4000" dirty="0"/>
              <a:t>  </a:t>
            </a:r>
          </a:p>
        </p:txBody>
      </p:sp>
      <p:pic>
        <p:nvPicPr>
          <p:cNvPr id="2" nam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9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spect="1" noChangeArrowheads="1"/>
          </p:cNvSpPr>
          <p:nvPr>
            <p:ph type="title"/>
          </p:nvPr>
        </p:nvSpPr>
        <p:spPr/>
        <p:txBody>
          <a:bodyPr/>
          <a:lstStyle/>
          <a:p>
            <a:pPr eaLnBrk="1" fontAlgn="auto" hangingPunct="1">
              <a:spcAft>
                <a:spcPts val="0"/>
              </a:spcAft>
              <a:defRPr/>
            </a:pPr>
            <a:endParaRPr/>
          </a:p>
        </p:txBody>
      </p:sp>
      <p:sp>
        <p:nvSpPr>
          <p:cNvPr id="26626" name="Rectangle 3"/>
          <p:cNvSpPr>
            <a:spLocks noGrp="1" noChangeArrowheads="1"/>
          </p:cNvSpPr>
          <p:nvPr>
            <p:ph idx="1"/>
          </p:nvPr>
        </p:nvSpPr>
        <p:spPr>
          <a:xfrm>
            <a:off x="381000" y="5943600"/>
            <a:ext cx="8229600" cy="457200"/>
          </a:xfrm>
        </p:spPr>
        <p:txBody>
          <a:bodyPr/>
          <a:lstStyle/>
          <a:p>
            <a:pPr eaLnBrk="1" hangingPunct="1">
              <a:lnSpc>
                <a:spcPct val="90000"/>
              </a:lnSpc>
              <a:buFont typeface="Wingdings" pitchFamily="2" charset="2"/>
              <a:buNone/>
            </a:pPr>
            <a:r>
              <a:rPr lang="en-US" sz="1200"/>
              <a:t>http://www.hhi.org/images/photos/boy-crying.jpg</a:t>
            </a:r>
          </a:p>
        </p:txBody>
      </p:sp>
      <p:pic>
        <p:nvPicPr>
          <p:cNvPr id="26628" name="Picture 4"/>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29" name="Picture 5"/>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30" name="Picture 6"/>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26631" name="Picture 7"/>
          <p:cNvPicPr>
            <a:picLocks noChangeAspect="1" noChangeArrowheads="1"/>
          </p:cNvPicPr>
          <p:nvPr/>
        </p:nvPicPr>
        <p:blipFill>
          <a:blip r:embed="rId5"/>
          <a:srcRect/>
          <a:stretch>
            <a:fillRect/>
          </a:stretch>
        </p:blipFill>
        <p:spPr bwMode="auto">
          <a:xfrm>
            <a:off x="4567238" y="3424238"/>
            <a:ext cx="9525" cy="9525"/>
          </a:xfrm>
          <a:prstGeom prst="rect">
            <a:avLst/>
          </a:prstGeom>
          <a:noFill/>
          <a:ln w="9525">
            <a:noFill/>
            <a:miter lim="800000"/>
            <a:headEnd/>
            <a:tailEnd/>
          </a:ln>
        </p:spPr>
      </p:pic>
      <p:pic>
        <p:nvPicPr>
          <p:cNvPr id="18442" name="Picture 10"/>
          <p:cNvPicPr>
            <a:picLocks noChangeAspect="1" noChangeArrowheads="1"/>
          </p:cNvPicPr>
          <p:nvPr/>
        </p:nvPicPr>
        <p:blipFill>
          <a:blip r:embed="rId6" cstate="print"/>
          <a:srcRect/>
          <a:stretch>
            <a:fillRect/>
          </a:stretch>
        </p:blipFill>
        <p:spPr bwMode="auto">
          <a:xfrm>
            <a:off x="1752600" y="381000"/>
            <a:ext cx="5310188" cy="5410200"/>
          </a:xfrm>
          <a:prstGeom prst="rect">
            <a:avLst/>
          </a:prstGeom>
          <a:noFill/>
          <a:ln w="9525">
            <a:noFill/>
            <a:miter lim="800000"/>
            <a:headEnd/>
            <a:tailEnd/>
          </a:ln>
        </p:spPr>
      </p:pic>
      <p:pic>
        <p:nvPicPr>
          <p:cNvPr id="3" nam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fade">
                                      <p:cBhvr>
                                        <p:cTn id="7" dur="2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52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iupucanatomy.com/images/Picture%201215.jpg"/>
          <p:cNvPicPr>
            <a:picLocks noChangeAspect="1" noChangeArrowheads="1"/>
          </p:cNvPicPr>
          <p:nvPr/>
        </p:nvPicPr>
        <p:blipFill>
          <a:blip r:embed="rId4" cstate="print"/>
          <a:srcRect l="9023" r="8772"/>
          <a:stretch>
            <a:fillRect/>
          </a:stretch>
        </p:blipFill>
        <p:spPr bwMode="auto">
          <a:xfrm>
            <a:off x="1143000" y="1219200"/>
            <a:ext cx="6372225" cy="5410200"/>
          </a:xfrm>
          <a:prstGeom prst="rect">
            <a:avLst/>
          </a:prstGeom>
          <a:noFill/>
          <a:ln w="9525">
            <a:solidFill>
              <a:schemeClr val="accent1">
                <a:alpha val="54901"/>
              </a:schemeClr>
            </a:solidFill>
            <a:miter lim="800000"/>
            <a:headEnd/>
            <a:tailEnd/>
          </a:ln>
        </p:spPr>
      </p:pic>
      <p:sp>
        <p:nvSpPr>
          <p:cNvPr id="44035" name="Title 1"/>
          <p:cNvSpPr>
            <a:spLocks noGrp="1"/>
          </p:cNvSpPr>
          <p:nvPr>
            <p:ph type="title"/>
          </p:nvPr>
        </p:nvSpPr>
        <p:spPr>
          <a:xfrm>
            <a:off x="762000" y="304800"/>
            <a:ext cx="7162800" cy="1066800"/>
          </a:xfrm>
        </p:spPr>
        <p:txBody>
          <a:bodyPr/>
          <a:lstStyle/>
          <a:p>
            <a:pPr eaLnBrk="1" hangingPunct="1"/>
            <a:r>
              <a:rPr lang="en-US" sz="3600"/>
              <a:t>RAS (Reticular Activating System)</a:t>
            </a:r>
          </a:p>
        </p:txBody>
      </p:sp>
      <p:sp>
        <p:nvSpPr>
          <p:cNvPr id="6" name="TextBox 5"/>
          <p:cNvSpPr txBox="1"/>
          <p:nvPr/>
        </p:nvSpPr>
        <p:spPr>
          <a:xfrm>
            <a:off x="685800" y="4495800"/>
            <a:ext cx="7467600" cy="2246769"/>
          </a:xfrm>
          <a:prstGeom prst="rect">
            <a:avLst/>
          </a:prstGeom>
          <a:solidFill>
            <a:schemeClr val="accent1">
              <a:lumMod val="75000"/>
              <a:alpha val="83000"/>
            </a:schemeClr>
          </a:solidFill>
        </p:spPr>
        <p:txBody>
          <a:bodyPr>
            <a:spAutoFit/>
          </a:bodyPr>
          <a:lstStyle/>
          <a:p>
            <a:pPr algn="ctr">
              <a:defRPr/>
            </a:pPr>
            <a:r>
              <a:rPr lang="en-US" sz="2800" b="1" dirty="0">
                <a:solidFill>
                  <a:srgbClr val="FAFEE6"/>
                </a:solidFill>
                <a:effectLst>
                  <a:outerShdw blurRad="38100" dist="38100" dir="2700000" algn="tl">
                    <a:srgbClr val="000000">
                      <a:alpha val="43137"/>
                    </a:srgbClr>
                  </a:outerShdw>
                </a:effectLst>
              </a:rPr>
              <a:t>What does the RAS allow into consciousness?</a:t>
            </a:r>
          </a:p>
          <a:p>
            <a:pPr algn="ctr">
              <a:buFont typeface="Arial" pitchFamily="34" charset="0"/>
              <a:buChar char="•"/>
              <a:defRPr/>
            </a:pPr>
            <a:r>
              <a:rPr lang="en-US" sz="2800" b="1" dirty="0">
                <a:solidFill>
                  <a:srgbClr val="FAFEE6"/>
                </a:solidFill>
                <a:effectLst>
                  <a:outerShdw blurRad="38100" dist="38100" dir="2700000" algn="tl">
                    <a:srgbClr val="000000">
                      <a:alpha val="43137"/>
                    </a:srgbClr>
                  </a:outerShdw>
                </a:effectLst>
              </a:rPr>
              <a:t>Concrete</a:t>
            </a:r>
          </a:p>
          <a:p>
            <a:pPr algn="ctr">
              <a:buFont typeface="Arial" pitchFamily="34" charset="0"/>
              <a:buChar char="•"/>
              <a:defRPr/>
            </a:pPr>
            <a:r>
              <a:rPr lang="en-US" sz="2800" b="1" dirty="0">
                <a:solidFill>
                  <a:srgbClr val="FAFEE6"/>
                </a:solidFill>
                <a:effectLst>
                  <a:outerShdw blurRad="38100" dist="38100" dir="2700000" algn="tl">
                    <a:srgbClr val="000000">
                      <a:alpha val="43137"/>
                    </a:srgbClr>
                  </a:outerShdw>
                </a:effectLst>
              </a:rPr>
              <a:t>Unusual</a:t>
            </a:r>
          </a:p>
          <a:p>
            <a:pPr algn="ctr">
              <a:buFont typeface="Arial" pitchFamily="34" charset="0"/>
              <a:buChar char="•"/>
              <a:defRPr/>
            </a:pPr>
            <a:r>
              <a:rPr lang="en-US" sz="2800" b="1" dirty="0">
                <a:solidFill>
                  <a:srgbClr val="FAFEE6"/>
                </a:solidFill>
                <a:effectLst>
                  <a:outerShdw blurRad="38100" dist="38100" dir="2700000" algn="tl">
                    <a:srgbClr val="000000">
                      <a:alpha val="43137"/>
                    </a:srgbClr>
                  </a:outerShdw>
                </a:effectLst>
              </a:rPr>
              <a:t>Threatening</a:t>
            </a:r>
          </a:p>
          <a:p>
            <a:pPr algn="ctr">
              <a:buFont typeface="Arial" pitchFamily="34" charset="0"/>
              <a:buChar char="•"/>
              <a:defRPr/>
            </a:pPr>
            <a:r>
              <a:rPr lang="en-US" sz="2800" b="1" dirty="0">
                <a:solidFill>
                  <a:srgbClr val="FAFEE6"/>
                </a:solidFill>
                <a:effectLst>
                  <a:outerShdw blurRad="38100" dist="38100" dir="2700000" algn="tl">
                    <a:srgbClr val="000000">
                      <a:alpha val="43137"/>
                    </a:srgbClr>
                  </a:outerShdw>
                </a:effectLst>
              </a:rPr>
              <a:t>Valuable</a:t>
            </a:r>
          </a:p>
        </p:txBody>
      </p:sp>
      <p:pic>
        <p:nvPicPr>
          <p:cNvPr id="2" nam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checkerboard(across)">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checkerboard(across)">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checkerboard(across)">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1420"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301625" y="228600"/>
            <a:ext cx="8510588" cy="1752600"/>
          </a:xfrm>
        </p:spPr>
        <p:txBody>
          <a:bodyPr/>
          <a:lstStyle/>
          <a:p>
            <a:pPr eaLnBrk="1" hangingPunct="1">
              <a:defRPr/>
            </a:pPr>
            <a:r>
              <a:rPr lang="en-US" sz="4000" b="1" dirty="0"/>
              <a:t>Review:</a:t>
            </a:r>
            <a:br>
              <a:rPr lang="en-US" sz="4000" b="1" dirty="0"/>
            </a:br>
            <a:r>
              <a:rPr lang="en-US" sz="4000" b="1" dirty="0"/>
              <a:t>How to Speak to Help Listeners Listen</a:t>
            </a:r>
          </a:p>
        </p:txBody>
      </p:sp>
      <p:sp>
        <p:nvSpPr>
          <p:cNvPr id="160771" name="Rectangle 3"/>
          <p:cNvSpPr>
            <a:spLocks noGrp="1" noRot="1" noChangeArrowheads="1"/>
          </p:cNvSpPr>
          <p:nvPr>
            <p:ph type="body" idx="1"/>
          </p:nvPr>
        </p:nvSpPr>
        <p:spPr>
          <a:xfrm>
            <a:off x="301625" y="2057400"/>
            <a:ext cx="8540750" cy="4495800"/>
          </a:xfrm>
        </p:spPr>
        <p:txBody>
          <a:bodyPr/>
          <a:lstStyle/>
          <a:p>
            <a:pPr eaLnBrk="1" hangingPunct="1">
              <a:lnSpc>
                <a:spcPct val="90000"/>
              </a:lnSpc>
              <a:defRPr/>
            </a:pPr>
            <a:r>
              <a:rPr lang="en-US" b="1" dirty="0"/>
              <a:t>Restate key ideas.</a:t>
            </a:r>
          </a:p>
          <a:p>
            <a:pPr eaLnBrk="1" hangingPunct="1">
              <a:lnSpc>
                <a:spcPct val="90000"/>
              </a:lnSpc>
              <a:defRPr/>
            </a:pPr>
            <a:r>
              <a:rPr lang="en-US" b="1" dirty="0"/>
              <a:t>If your points are a list, use the same word each time your introduce a new point.</a:t>
            </a:r>
          </a:p>
          <a:p>
            <a:pPr eaLnBrk="1" hangingPunct="1">
              <a:lnSpc>
                <a:spcPct val="90000"/>
              </a:lnSpc>
              <a:defRPr/>
            </a:pPr>
            <a:r>
              <a:rPr lang="en-US" b="1"/>
              <a:t>Begin </a:t>
            </a:r>
            <a:r>
              <a:rPr lang="en-US" b="1" dirty="0"/>
              <a:t>complicated sequences with a summary.</a:t>
            </a:r>
          </a:p>
          <a:p>
            <a:pPr eaLnBrk="1" hangingPunct="1">
              <a:lnSpc>
                <a:spcPct val="90000"/>
              </a:lnSpc>
              <a:defRPr/>
            </a:pPr>
            <a:r>
              <a:rPr lang="en-US" b="1" dirty="0"/>
              <a:t>Use your voice and body to clarify ideas.</a:t>
            </a:r>
          </a:p>
          <a:p>
            <a:pPr eaLnBrk="1" hangingPunct="1">
              <a:lnSpc>
                <a:spcPct val="90000"/>
              </a:lnSpc>
              <a:defRPr/>
            </a:pPr>
            <a:r>
              <a:rPr lang="en-US" b="1" dirty="0"/>
              <a:t>Maintain attention.</a:t>
            </a:r>
          </a:p>
          <a:p>
            <a:pPr eaLnBrk="1" hangingPunct="1">
              <a:lnSpc>
                <a:spcPct val="90000"/>
              </a:lnSpc>
              <a:defRPr/>
            </a:pPr>
            <a:endParaRPr lang="en-US" b="1" dirty="0"/>
          </a:p>
        </p:txBody>
      </p:sp>
      <p:pic>
        <p:nvPicPr>
          <p:cNvPr id="2" nam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dissolve">
                                      <p:cBhvr>
                                        <p:cTn id="7" dur="500"/>
                                        <p:tgtEl>
                                          <p:spTgt spid="1607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0771">
                                            <p:txEl>
                                              <p:pRg st="0" end="0"/>
                                            </p:txEl>
                                          </p:spTgt>
                                        </p:tgtEl>
                                        <p:attrNameLst>
                                          <p:attrName>style.visibility</p:attrName>
                                        </p:attrNameLst>
                                      </p:cBhvr>
                                      <p:to>
                                        <p:strVal val="visible"/>
                                      </p:to>
                                    </p:set>
                                    <p:animEffect transition="in" filter="dissolve">
                                      <p:cBhvr>
                                        <p:cTn id="12" dur="500"/>
                                        <p:tgtEl>
                                          <p:spTgt spid="1607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0771">
                                            <p:txEl>
                                              <p:pRg st="1" end="1"/>
                                            </p:txEl>
                                          </p:spTgt>
                                        </p:tgtEl>
                                        <p:attrNameLst>
                                          <p:attrName>style.visibility</p:attrName>
                                        </p:attrNameLst>
                                      </p:cBhvr>
                                      <p:to>
                                        <p:strVal val="visible"/>
                                      </p:to>
                                    </p:set>
                                    <p:animEffect transition="in" filter="dissolve">
                                      <p:cBhvr>
                                        <p:cTn id="17" dur="500"/>
                                        <p:tgtEl>
                                          <p:spTgt spid="1607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0771">
                                            <p:txEl>
                                              <p:pRg st="2" end="2"/>
                                            </p:txEl>
                                          </p:spTgt>
                                        </p:tgtEl>
                                        <p:attrNameLst>
                                          <p:attrName>style.visibility</p:attrName>
                                        </p:attrNameLst>
                                      </p:cBhvr>
                                      <p:to>
                                        <p:strVal val="visible"/>
                                      </p:to>
                                    </p:set>
                                    <p:animEffect transition="in" filter="dissolve">
                                      <p:cBhvr>
                                        <p:cTn id="22" dur="500"/>
                                        <p:tgtEl>
                                          <p:spTgt spid="1607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0771">
                                            <p:txEl>
                                              <p:pRg st="3" end="3"/>
                                            </p:txEl>
                                          </p:spTgt>
                                        </p:tgtEl>
                                        <p:attrNameLst>
                                          <p:attrName>style.visibility</p:attrName>
                                        </p:attrNameLst>
                                      </p:cBhvr>
                                      <p:to>
                                        <p:strVal val="visible"/>
                                      </p:to>
                                    </p:set>
                                    <p:animEffect transition="in" filter="dissolve">
                                      <p:cBhvr>
                                        <p:cTn id="27" dur="500"/>
                                        <p:tgtEl>
                                          <p:spTgt spid="1607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0771">
                                            <p:txEl>
                                              <p:pRg st="4" end="4"/>
                                            </p:txEl>
                                          </p:spTgt>
                                        </p:tgtEl>
                                        <p:attrNameLst>
                                          <p:attrName>style.visibility</p:attrName>
                                        </p:attrNameLst>
                                      </p:cBhvr>
                                      <p:to>
                                        <p:strVal val="visible"/>
                                      </p:to>
                                    </p:set>
                                    <p:animEffect transition="in" filter="dissolve">
                                      <p:cBhvr>
                                        <p:cTn id="32" dur="500"/>
                                        <p:tgtEl>
                                          <p:spTgt spid="160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4112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0770" grpId="0"/>
      <p:bldP spid="1607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Clarity</a:t>
            </a:r>
          </a:p>
        </p:txBody>
      </p:sp>
      <p:sp>
        <p:nvSpPr>
          <p:cNvPr id="3" name="Content Placeholder 2"/>
          <p:cNvSpPr>
            <a:spLocks noGrp="1"/>
          </p:cNvSpPr>
          <p:nvPr>
            <p:ph idx="1"/>
          </p:nvPr>
        </p:nvSpPr>
        <p:spPr>
          <a:xfrm>
            <a:off x="990600" y="1600200"/>
            <a:ext cx="7391400" cy="4525963"/>
          </a:xfrm>
        </p:spPr>
        <p:txBody>
          <a:bodyPr/>
          <a:lstStyle/>
          <a:p>
            <a:pPr marL="0" indent="0">
              <a:buNone/>
            </a:pPr>
            <a:r>
              <a:rPr lang="en-US" sz="4400" dirty="0"/>
              <a:t>“There is no better way to make a good cause prevail than to make it plain.”</a:t>
            </a:r>
          </a:p>
          <a:p>
            <a:pPr marL="0" indent="0">
              <a:buNone/>
            </a:pPr>
            <a:endParaRPr lang="en-US" dirty="0"/>
          </a:p>
          <a:p>
            <a:pPr marL="0" indent="0" algn="r">
              <a:buNone/>
            </a:pPr>
            <a:r>
              <a:rPr lang="en-US" sz="2400" dirty="0"/>
              <a:t>Richard Baxter, cited in “Preaching with a Pastor’s Heart,” </a:t>
            </a:r>
            <a:r>
              <a:rPr lang="en-US" sz="2400" i="1" dirty="0"/>
              <a:t>Preach the Word</a:t>
            </a:r>
            <a:r>
              <a:rPr lang="en-US" sz="2400" dirty="0"/>
              <a:t> (Wheaton: Crossway, 2007), 128.</a:t>
            </a:r>
          </a:p>
        </p:txBody>
      </p:sp>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48030765"/>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WordArt 2"/>
          <p:cNvSpPr>
            <a:spLocks noChangeArrowheads="1" noChangeShapeType="1" noTextEdit="1"/>
          </p:cNvSpPr>
          <p:nvPr/>
        </p:nvSpPr>
        <p:spPr bwMode="auto">
          <a:xfrm>
            <a:off x="2362200" y="571500"/>
            <a:ext cx="44862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effectLst>
                  <a:outerShdw dist="35921" dir="2700000" algn="ctr" rotWithShape="0">
                    <a:srgbClr val="808080">
                      <a:alpha val="79999"/>
                    </a:srgbClr>
                  </a:outerShdw>
                </a:effectLst>
                <a:latin typeface="Arial Black"/>
              </a:rPr>
              <a:t>2 Timothy 4:1-2</a:t>
            </a:r>
          </a:p>
        </p:txBody>
      </p:sp>
      <p:sp>
        <p:nvSpPr>
          <p:cNvPr id="11267" name="Text Box 3"/>
          <p:cNvSpPr txBox="1">
            <a:spLocks noChangeArrowheads="1"/>
          </p:cNvSpPr>
          <p:nvPr/>
        </p:nvSpPr>
        <p:spPr bwMode="auto">
          <a:xfrm>
            <a:off x="533400" y="1511300"/>
            <a:ext cx="8153400" cy="5035550"/>
          </a:xfrm>
          <a:prstGeom prst="rect">
            <a:avLst/>
          </a:prstGeom>
          <a:noFill/>
          <a:ln w="9525">
            <a:noFill/>
            <a:miter lim="800000"/>
            <a:headEnd/>
            <a:tailEnd/>
          </a:ln>
        </p:spPr>
        <p:txBody>
          <a:bodyPr>
            <a:spAutoFit/>
          </a:bodyPr>
          <a:lstStyle/>
          <a:p>
            <a:pPr>
              <a:spcBef>
                <a:spcPct val="50000"/>
              </a:spcBef>
            </a:pPr>
            <a:r>
              <a:rPr lang="en-US" sz="3600" b="1">
                <a:latin typeface="Tahoma" pitchFamily="34" charset="0"/>
              </a:rPr>
              <a:t>In the presence of God and of Christ Jesus, who will judge the living and the dead, and in view of his appearing and his kingdom, I give you this charge: Preach the Word; be prepared in season and out of season; correct, rebuke, and encourage—with great patience and careful instruction.</a:t>
            </a:r>
          </a:p>
        </p:txBody>
      </p:sp>
      <p:pic>
        <p:nvPicPr>
          <p:cNvPr id="11268" name="Picture 4" descr="MPj03849090000[1]"/>
          <p:cNvPicPr>
            <a:picLocks noChangeAspect="1" noChangeArrowheads="1"/>
          </p:cNvPicPr>
          <p:nvPr/>
        </p:nvPicPr>
        <p:blipFill>
          <a:blip r:embed="rId2" cstate="print"/>
          <a:srcRect/>
          <a:stretch>
            <a:fillRect/>
          </a:stretch>
        </p:blipFill>
        <p:spPr bwMode="auto">
          <a:xfrm>
            <a:off x="7924800" y="381000"/>
            <a:ext cx="762000" cy="760413"/>
          </a:xfrm>
          <a:prstGeom prst="rect">
            <a:avLst/>
          </a:prstGeom>
          <a:noFill/>
          <a:ln w="9525">
            <a:noFill/>
            <a:miter lim="800000"/>
            <a:headEnd/>
            <a:tailEnd/>
          </a:ln>
        </p:spPr>
      </p:pic>
    </p:spTree>
    <p:extLst>
      <p:ext uri="{BB962C8B-B14F-4D97-AF65-F5344CB8AC3E}">
        <p14:creationId xmlns:p14="http://schemas.microsoft.com/office/powerpoint/2010/main" val="380086713"/>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2746427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49789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lstStyle/>
          <a:p>
            <a:r>
              <a:rPr lang="en-US" dirty="0"/>
              <a:t>Contrast Written and Oral Communication</a:t>
            </a:r>
          </a:p>
        </p:txBody>
      </p:sp>
      <p:sp>
        <p:nvSpPr>
          <p:cNvPr id="3" name="Content Placeholder 2"/>
          <p:cNvSpPr>
            <a:spLocks noGrp="1"/>
          </p:cNvSpPr>
          <p:nvPr>
            <p:ph idx="1"/>
          </p:nvPr>
        </p:nvSpPr>
        <p:spPr/>
        <p:txBody>
          <a:bodyPr/>
          <a:lstStyle/>
          <a:p>
            <a:endParaRPr lang="en-US" dirty="0"/>
          </a:p>
        </p:txBody>
      </p:sp>
      <p:pic>
        <p:nvPicPr>
          <p:cNvPr id="4"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0006803"/>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p:txBody>
          <a:bodyPr/>
          <a:lstStyle/>
          <a:p>
            <a:pPr eaLnBrk="1" hangingPunct="1">
              <a:defRPr/>
            </a:pPr>
            <a:r>
              <a:rPr lang="en-US" sz="4000" b="1"/>
              <a:t>How to Speak to Help Listeners Listen</a:t>
            </a:r>
          </a:p>
        </p:txBody>
      </p:sp>
      <p:sp>
        <p:nvSpPr>
          <p:cNvPr id="120835" name="Rectangle 3"/>
          <p:cNvSpPr>
            <a:spLocks noGrp="1" noRot="1" noChangeArrowheads="1"/>
          </p:cNvSpPr>
          <p:nvPr>
            <p:ph type="body" idx="1"/>
          </p:nvPr>
        </p:nvSpPr>
        <p:spPr/>
        <p:txBody>
          <a:bodyPr/>
          <a:lstStyle/>
          <a:p>
            <a:pPr eaLnBrk="1" hangingPunct="1">
              <a:defRPr/>
            </a:pPr>
            <a:r>
              <a:rPr lang="en-US" b="1"/>
              <a:t>Restate key ideas.</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dissolve">
                                      <p:cBhvr>
                                        <p:cTn id="7" dur="5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835">
                                            <p:txEl>
                                              <p:pRg st="0" end="0"/>
                                            </p:txEl>
                                          </p:spTgt>
                                        </p:tgtEl>
                                        <p:attrNameLst>
                                          <p:attrName>style.visibility</p:attrName>
                                        </p:attrNameLst>
                                      </p:cBhvr>
                                      <p:to>
                                        <p:strVal val="visible"/>
                                      </p:to>
                                    </p:set>
                                    <p:animEffect transition="in" filter="dissolve">
                                      <p:cBhvr>
                                        <p:cTn id="12" dur="500"/>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146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20834" grpId="0"/>
      <p:bldP spid="12083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Redundancy Necessary </a:t>
            </a:r>
            <a:br>
              <a:rPr lang="en-US" dirty="0"/>
            </a:br>
            <a:r>
              <a:rPr lang="en-US" dirty="0"/>
              <a:t>in Oral Communication</a:t>
            </a:r>
          </a:p>
        </p:txBody>
      </p:sp>
      <p:sp>
        <p:nvSpPr>
          <p:cNvPr id="3" name="Content Placeholder 2"/>
          <p:cNvSpPr>
            <a:spLocks noGrp="1"/>
          </p:cNvSpPr>
          <p:nvPr>
            <p:ph idx="1"/>
          </p:nvPr>
        </p:nvSpPr>
        <p:spPr/>
        <p:txBody>
          <a:bodyPr/>
          <a:lstStyle/>
          <a:p>
            <a:pPr>
              <a:buNone/>
            </a:pPr>
            <a:r>
              <a:rPr lang="en-US" dirty="0"/>
              <a:t>	“The oral utterance has vanished as soon as it is uttered. Hence the [speaker] must move ahead more slowly, keeping close to the focus of attention much of what it has already dealt with. Redundancy, repetition of the just-said, keeps both speaker and hearer on the track.”</a:t>
            </a:r>
          </a:p>
          <a:p>
            <a:pPr lvl="1" algn="r">
              <a:buNone/>
            </a:pPr>
            <a:r>
              <a:rPr lang="en-US" dirty="0"/>
              <a:t>			Walter </a:t>
            </a:r>
            <a:r>
              <a:rPr lang="en-US" dirty="0" err="1"/>
              <a:t>Ong</a:t>
            </a:r>
            <a:r>
              <a:rPr lang="en-US" dirty="0"/>
              <a:t>, </a:t>
            </a:r>
            <a:r>
              <a:rPr lang="en-US" i="1" dirty="0" err="1"/>
              <a:t>Orality</a:t>
            </a:r>
            <a:r>
              <a:rPr lang="en-US" i="1" dirty="0"/>
              <a:t> and Literacy</a:t>
            </a:r>
            <a:r>
              <a:rPr lang="en-US" dirty="0"/>
              <a:t> (New York: Methuen,, 1982), 39.</a:t>
            </a:r>
          </a:p>
        </p:txBody>
      </p:sp>
      <p:pic>
        <p:nvPicPr>
          <p:cNvPr id="4"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5" name="Picture 5" descr="http://www.purdue.edu/hr/images/magnifyingGlass.jpg"/>
          <p:cNvPicPr>
            <a:picLocks noChangeAspect="1" noChangeArrowheads="1"/>
          </p:cNvPicPr>
          <p:nvPr/>
        </p:nvPicPr>
        <p:blipFill>
          <a:blip r:embed="rId4" cstate="print">
            <a:duotone>
              <a:prstClr val="black"/>
              <a:srgbClr val="D9C3A5">
                <a:tint val="50000"/>
                <a:satMod val="180000"/>
              </a:srgbClr>
            </a:duotone>
            <a:lum bright="-15000"/>
          </a:blip>
          <a:srcRect/>
          <a:stretch>
            <a:fillRect/>
          </a:stretch>
        </p:blipFill>
        <p:spPr bwMode="auto">
          <a:xfrm>
            <a:off x="0" y="-136526"/>
            <a:ext cx="9221624" cy="6994526"/>
          </a:xfrm>
          <a:prstGeom prst="rect">
            <a:avLst/>
          </a:prstGeom>
          <a:noFill/>
        </p:spPr>
      </p:pic>
      <p:sp>
        <p:nvSpPr>
          <p:cNvPr id="66562" name="Text Box 2"/>
          <p:cNvSpPr txBox="1">
            <a:spLocks noChangeArrowheads="1"/>
          </p:cNvSpPr>
          <p:nvPr/>
        </p:nvSpPr>
        <p:spPr bwMode="auto">
          <a:xfrm>
            <a:off x="228600" y="314325"/>
            <a:ext cx="8915400" cy="6543675"/>
          </a:xfrm>
          <a:prstGeom prst="rect">
            <a:avLst/>
          </a:prstGeom>
          <a:noFill/>
          <a:ln w="9525">
            <a:noFill/>
            <a:miter lim="800000"/>
            <a:headEnd/>
            <a:tailEnd/>
          </a:ln>
          <a:effectLst/>
        </p:spPr>
        <p:txBody>
          <a:bodyPr>
            <a:spAutoFit/>
          </a:bodyPr>
          <a:lstStyle/>
          <a:p>
            <a:pPr algn="ctr">
              <a:spcBef>
                <a:spcPct val="50000"/>
              </a:spcBef>
              <a:defRPr/>
            </a:pPr>
            <a:r>
              <a:rPr lang="en-US" sz="2800" b="1" dirty="0">
                <a:solidFill>
                  <a:schemeClr val="bg1">
                    <a:lumMod val="20000"/>
                    <a:lumOff val="80000"/>
                  </a:schemeClr>
                </a:solidFill>
                <a:effectLst>
                  <a:outerShdw blurRad="38100" dist="38100" dir="2700000" algn="tl">
                    <a:srgbClr val="000000"/>
                  </a:outerShdw>
                </a:effectLst>
                <a:latin typeface="Tahoma" pitchFamily="34" charset="0"/>
              </a:rPr>
              <a:t>Restatement uses the principles of focus and redundancy to make a point clear. Until the preacher restates . . . the words of the text tend to blend together in the listeners’ minds . . . . Restatement would seem simplistic and redundant in a written document, but experienced preachers recognize that </a:t>
            </a:r>
            <a:r>
              <a:rPr lang="en-US" sz="2800" b="1" i="1" dirty="0">
                <a:solidFill>
                  <a:schemeClr val="bg1">
                    <a:lumMod val="20000"/>
                    <a:lumOff val="80000"/>
                  </a:schemeClr>
                </a:solidFill>
                <a:effectLst>
                  <a:outerShdw blurRad="38100" dist="38100" dir="2700000" algn="tl">
                    <a:srgbClr val="000000"/>
                  </a:outerShdw>
                </a:effectLst>
                <a:latin typeface="Tahoma" pitchFamily="34" charset="0"/>
              </a:rPr>
              <a:t>repetition is one of the most powerful communication tools. </a:t>
            </a:r>
            <a:r>
              <a:rPr lang="en-US" sz="2800" b="1" dirty="0">
                <a:solidFill>
                  <a:schemeClr val="bg1">
                    <a:lumMod val="20000"/>
                    <a:lumOff val="80000"/>
                  </a:schemeClr>
                </a:solidFill>
                <a:effectLst>
                  <a:outerShdw blurRad="38100" dist="38100" dir="2700000" algn="tl">
                    <a:srgbClr val="000000"/>
                  </a:outerShdw>
                </a:effectLst>
                <a:latin typeface="Tahoma" pitchFamily="34" charset="0"/>
              </a:rPr>
              <a:t>Since a listener (unlike a reader) cannot review what has preceded, repetition underlines what the preacher wants most to impress on others’ minds.</a:t>
            </a:r>
            <a:endParaRPr lang="en-US" sz="4000" b="1" dirty="0">
              <a:solidFill>
                <a:schemeClr val="bg1">
                  <a:lumMod val="20000"/>
                  <a:lumOff val="80000"/>
                </a:schemeClr>
              </a:solidFill>
              <a:effectLst>
                <a:outerShdw blurRad="38100" dist="38100" dir="2700000" algn="tl">
                  <a:srgbClr val="000000"/>
                </a:outerShdw>
              </a:effectLst>
              <a:latin typeface="Tahoma" pitchFamily="34" charset="0"/>
            </a:endParaRPr>
          </a:p>
          <a:p>
            <a:pPr algn="ctr">
              <a:spcBef>
                <a:spcPct val="50000"/>
              </a:spcBef>
              <a:defRPr/>
            </a:pPr>
            <a:r>
              <a:rPr lang="en-US" b="1" dirty="0">
                <a:solidFill>
                  <a:schemeClr val="bg1">
                    <a:lumMod val="20000"/>
                    <a:lumOff val="80000"/>
                  </a:schemeClr>
                </a:solidFill>
                <a:effectLst>
                  <a:outerShdw blurRad="38100" dist="38100" dir="2700000" algn="tl">
                    <a:srgbClr val="000000"/>
                  </a:outerShdw>
                </a:effectLst>
              </a:rPr>
              <a:t>				Bryan Chapell, </a:t>
            </a:r>
            <a:r>
              <a:rPr lang="en-US" b="1" i="1" dirty="0">
                <a:solidFill>
                  <a:schemeClr val="bg1">
                    <a:lumMod val="20000"/>
                    <a:lumOff val="80000"/>
                  </a:schemeClr>
                </a:solidFill>
                <a:effectLst>
                  <a:outerShdw blurRad="38100" dist="38100" dir="2700000" algn="tl">
                    <a:srgbClr val="000000"/>
                  </a:outerShdw>
                </a:effectLst>
              </a:rPr>
              <a:t>Christ-Centered Preaching, </a:t>
            </a:r>
            <a:r>
              <a:rPr lang="en-US" b="1" dirty="0">
                <a:solidFill>
                  <a:schemeClr val="bg1">
                    <a:lumMod val="20000"/>
                    <a:lumOff val="80000"/>
                  </a:schemeClr>
                </a:solidFill>
                <a:effectLst>
                  <a:outerShdw blurRad="38100" dist="38100" dir="2700000" algn="tl">
                    <a:srgbClr val="000000"/>
                  </a:outerShdw>
                </a:effectLst>
              </a:rPr>
              <a:t>118.</a:t>
            </a:r>
          </a:p>
          <a:p>
            <a:pPr algn="ctr">
              <a:spcBef>
                <a:spcPct val="50000"/>
              </a:spcBef>
              <a:defRPr/>
            </a:pPr>
            <a:endParaRPr lang="en-US" sz="4000" b="1" dirty="0">
              <a:effectLst>
                <a:outerShdw blurRad="38100" dist="38100" dir="2700000" algn="tl">
                  <a:srgbClr val="000000"/>
                </a:outerShdw>
              </a:effectLst>
              <a:latin typeface="Tahoma" pitchFamily="34" charset="0"/>
            </a:endParaRP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Key Sentences that need restatement:</a:t>
            </a:r>
          </a:p>
        </p:txBody>
      </p:sp>
      <p:sp>
        <p:nvSpPr>
          <p:cNvPr id="3" name="Content Placeholder 2"/>
          <p:cNvSpPr>
            <a:spLocks noGrp="1"/>
          </p:cNvSpPr>
          <p:nvPr>
            <p:ph idx="1"/>
          </p:nvPr>
        </p:nvSpPr>
        <p:spPr/>
        <p:txBody>
          <a:bodyPr/>
          <a:lstStyle/>
          <a:p>
            <a:r>
              <a:rPr lang="en-US" dirty="0"/>
              <a:t>Big Idea.</a:t>
            </a:r>
          </a:p>
          <a:p>
            <a:r>
              <a:rPr lang="en-US" dirty="0"/>
              <a:t>Main points (Roman numerals).</a:t>
            </a:r>
          </a:p>
          <a:p>
            <a:r>
              <a:rPr lang="en-US" dirty="0"/>
              <a:t>Structural statements such as transitions and preview.</a:t>
            </a:r>
          </a:p>
          <a:p>
            <a:r>
              <a:rPr lang="en-US" dirty="0"/>
              <a:t>Anything else that you want to  emphasize.</a:t>
            </a:r>
          </a:p>
        </p:txBody>
      </p:sp>
      <p:pic>
        <p:nvPicPr>
          <p:cNvPr id="4"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elling a Product or">
  <a:themeElements>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elling a Product or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9F41511826D644A6D8753A3A584289" ma:contentTypeVersion="0" ma:contentTypeDescription="Create a new document." ma:contentTypeScope="" ma:versionID="f7a46d1b0707d499a2affc6e426c8556">
  <xsd:schema xmlns:xsd="http://www.w3.org/2001/XMLSchema" xmlns:xs="http://www.w3.org/2001/XMLSchema" xmlns:p="http://schemas.microsoft.com/office/2006/metadata/properties" targetNamespace="http://schemas.microsoft.com/office/2006/metadata/properties" ma:root="true" ma:fieldsID="04f4fc630fa98236a20f42c689c5c0e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9DC097-E05C-40EC-9744-41E00087DEDF}">
  <ds:schemaRefs>
    <ds:schemaRef ds:uri="http://schemas.microsoft.com/sharepoint/v3/contenttype/forms"/>
  </ds:schemaRefs>
</ds:datastoreItem>
</file>

<file path=customXml/itemProps2.xml><?xml version="1.0" encoding="utf-8"?>
<ds:datastoreItem xmlns:ds="http://schemas.openxmlformats.org/officeDocument/2006/customXml" ds:itemID="{0A936FF1-1BB2-4FD2-B781-4AF805CB7AE7}">
  <ds:schemaRefs>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03EC74D-6FE4-4403-A3EA-74A6F5810F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Stream</Template>
  <TotalTime>1810</TotalTime>
  <Words>2084</Words>
  <Application>Microsoft Macintosh PowerPoint</Application>
  <PresentationFormat>On-screen Show (4:3)</PresentationFormat>
  <Paragraphs>154</Paragraphs>
  <Slides>42</Slides>
  <Notes>5</Notes>
  <HiddenSlides>0</HiddenSlides>
  <MMClips>34</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42</vt:i4>
      </vt:variant>
    </vt:vector>
  </HeadingPairs>
  <TitlesOfParts>
    <vt:vector size="63" baseType="lpstr">
      <vt:lpstr>ＭＳ Ｐゴシック</vt:lpstr>
      <vt:lpstr>Arial</vt:lpstr>
      <vt:lpstr>Arial Black</vt:lpstr>
      <vt:lpstr>Calibri</vt:lpstr>
      <vt:lpstr>Franklin Gothic Heavy</vt:lpstr>
      <vt:lpstr>Garamond</vt:lpstr>
      <vt:lpstr>Palatino Linotype</vt:lpstr>
      <vt:lpstr>Tahoma</vt:lpstr>
      <vt:lpstr>Times New Roman</vt:lpstr>
      <vt:lpstr>Tw Cen MT</vt:lpstr>
      <vt:lpstr>Verdana</vt:lpstr>
      <vt:lpstr>Wingdings</vt:lpstr>
      <vt:lpstr>Wingdings 2</vt:lpstr>
      <vt:lpstr>Stream</vt:lpstr>
      <vt:lpstr>Clouds</vt:lpstr>
      <vt:lpstr>Competition</vt:lpstr>
      <vt:lpstr>Selling a Product or</vt:lpstr>
      <vt:lpstr>Office Theme</vt:lpstr>
      <vt:lpstr>Median</vt:lpstr>
      <vt:lpstr>1_Orbit</vt:lpstr>
      <vt:lpstr>Packager Shell Object</vt:lpstr>
      <vt:lpstr>Speaking for the Ear: Adapting to Listeners</vt:lpstr>
      <vt:lpstr>PowerPoint Presentation</vt:lpstr>
      <vt:lpstr>Speaking for the Ear: Adapting to Listeners</vt:lpstr>
      <vt:lpstr>The Power of Clarity</vt:lpstr>
      <vt:lpstr>Contrast Written and Oral Communication</vt:lpstr>
      <vt:lpstr>How to Speak to Help Listeners Listen</vt:lpstr>
      <vt:lpstr>Redundancy Necessary  in Oral Communication</vt:lpstr>
      <vt:lpstr>PowerPoint Presentation</vt:lpstr>
      <vt:lpstr>Key Sentences that need restatement:</vt:lpstr>
      <vt:lpstr>Restatement of a Main Idea</vt:lpstr>
      <vt:lpstr>PowerPoint Presentation</vt:lpstr>
      <vt:lpstr>You try it. Restate this big idea:  Because the Bible is the Word of God, we listen. </vt:lpstr>
      <vt:lpstr>Example of Restatement:  Preview of main pts. Don Sunukjian, “The Shortest Distance is a Zigzag”</vt:lpstr>
      <vt:lpstr>Example of Restatement:  Transition  Rick Warren “Why is the World So Messed Up?”</vt:lpstr>
      <vt:lpstr>Rick Warren, “Why is the World So Messed Up?</vt:lpstr>
      <vt:lpstr>John MacArthur, “Fifteen Words of Hope.”</vt:lpstr>
      <vt:lpstr>PowerPoint Presentation</vt:lpstr>
      <vt:lpstr>You try it. Use restatement in a transition:</vt:lpstr>
      <vt:lpstr>PowerPoint Presentation</vt:lpstr>
      <vt:lpstr>Example of Restatement: Key Idea (We all experience hopelessness). Dr. Tony Evans “God is Up to Something Great”</vt:lpstr>
      <vt:lpstr>Tony Evans, “God is Up to Something Great.”</vt:lpstr>
      <vt:lpstr>How to Speak to Help Listeners Listen</vt:lpstr>
      <vt:lpstr>DON’T: </vt:lpstr>
      <vt:lpstr>DO: </vt:lpstr>
      <vt:lpstr>How to Speak to Help Listeners Listen</vt:lpstr>
      <vt:lpstr>Class Exercise: The Curse of Knowledge</vt:lpstr>
      <vt:lpstr>How to Speak to Help Listeners Listen</vt:lpstr>
      <vt:lpstr>You try it: Use your body to communicate this idea: </vt:lpstr>
      <vt:lpstr>You try it: Use your voice (pause) to clarify these ideas</vt:lpstr>
      <vt:lpstr>Delivery That Helps Listeners Listen</vt:lpstr>
      <vt:lpstr>How to Speak to Help Listeners Listen</vt:lpstr>
      <vt:lpstr>PowerPoint Presentation</vt:lpstr>
      <vt:lpstr>PowerPoint Presentation</vt:lpstr>
      <vt:lpstr>PowerPoint Presentation</vt:lpstr>
      <vt:lpstr>RAS (Reticular Activating System)</vt:lpstr>
      <vt:lpstr>The boy is sad.  </vt:lpstr>
      <vt:lpstr>PowerPoint Presentation</vt:lpstr>
      <vt:lpstr>RAS (Reticular Activating System)</vt:lpstr>
      <vt:lpstr>Review: How to Speak to Help Listeners Listen</vt:lpstr>
      <vt:lpstr>PowerPoint Presentation</vt:lpstr>
      <vt:lpstr>Black</vt:lpstr>
      <vt:lpstr>Preaching (Homiletics) link at BibleStudyDownloads.org</vt:lpstr>
    </vt:vector>
  </TitlesOfParts>
  <Company>GCTS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TO LISTENERS</dc:title>
  <dc:creator>Rodney Cooper</dc:creator>
  <cp:lastModifiedBy>Rick Griffith</cp:lastModifiedBy>
  <cp:revision>85</cp:revision>
  <dcterms:created xsi:type="dcterms:W3CDTF">2005-02-15T20:46:59Z</dcterms:created>
  <dcterms:modified xsi:type="dcterms:W3CDTF">2024-02-01T12:31:53Z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0x010100419F41511826D644A6D8753A3A584289</vt:lpwstr>
  </property>
</Properties>
</file>